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70" r:id="rId5"/>
    <p:sldId id="275" r:id="rId6"/>
    <p:sldId id="260" r:id="rId7"/>
    <p:sldId id="271" r:id="rId8"/>
    <p:sldId id="261" r:id="rId9"/>
    <p:sldId id="263" r:id="rId10"/>
    <p:sldId id="264" r:id="rId11"/>
    <p:sldId id="265" r:id="rId12"/>
    <p:sldId id="266" r:id="rId13"/>
    <p:sldId id="267" r:id="rId14"/>
    <p:sldId id="272" r:id="rId15"/>
    <p:sldId id="273" r:id="rId16"/>
    <p:sldId id="274" r:id="rId17"/>
    <p:sldId id="268" r:id="rId18"/>
    <p:sldId id="269"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hoolaKQdNS3DQXFfQAf1IZ0Z5t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4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5598ab0e0c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25598ab0e0c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g25598ab0e0c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598ab0e0c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25598ab0e0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598ab0e0c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25598ab0e0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950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Explain that children will be discouraged from accessing their water bottles during teacher inputs. </a:t>
            </a:r>
            <a:endParaRPr/>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i="1"/>
              <a:t>What we expect of children in that year/what they need to be able to do and ways to help at home. </a:t>
            </a:r>
            <a:endParaRPr/>
          </a:p>
          <a:p>
            <a:pPr marL="0" marR="0" lvl="0" indent="0" algn="l" rtl="0">
              <a:lnSpc>
                <a:spcPct val="100000"/>
              </a:lnSpc>
              <a:spcBef>
                <a:spcPts val="0"/>
              </a:spcBef>
              <a:spcAft>
                <a:spcPts val="0"/>
              </a:spcAft>
              <a:buClr>
                <a:schemeClr val="dk1"/>
              </a:buClr>
              <a:buSzPts val="1200"/>
              <a:buFont typeface="Calibri"/>
              <a:buNone/>
            </a:pPr>
            <a:endParaRPr i="1"/>
          </a:p>
          <a:p>
            <a:pPr marL="0" marR="0" lvl="0" indent="0" algn="l" rtl="0">
              <a:lnSpc>
                <a:spcPct val="100000"/>
              </a:lnSpc>
              <a:spcBef>
                <a:spcPts val="0"/>
              </a:spcBef>
              <a:spcAft>
                <a:spcPts val="0"/>
              </a:spcAft>
              <a:buClr>
                <a:schemeClr val="dk1"/>
              </a:buClr>
              <a:buSzPts val="1200"/>
              <a:buFont typeface="Calibri"/>
              <a:buNone/>
            </a:pPr>
            <a:r>
              <a:rPr lang="en-GB" i="1"/>
              <a:t>E.g. </a:t>
            </a:r>
            <a:endParaRPr/>
          </a:p>
          <a:p>
            <a:pPr marL="0" marR="0" lvl="0" indent="0" algn="l" rtl="0">
              <a:lnSpc>
                <a:spcPct val="100000"/>
              </a:lnSpc>
              <a:spcBef>
                <a:spcPts val="0"/>
              </a:spcBef>
              <a:spcAft>
                <a:spcPts val="0"/>
              </a:spcAft>
              <a:buClr>
                <a:schemeClr val="dk1"/>
              </a:buClr>
              <a:buSzPts val="1200"/>
              <a:buFont typeface="Calibri"/>
              <a:buNone/>
            </a:pPr>
            <a:r>
              <a:rPr lang="en-GB" i="1"/>
              <a:t>Y3 might talk about the importance of becoming more independent and being able to get changed quickly in preparation for their swimming lessons. You might also talk about the Times Tables Test in Y4 and how they can start to help prepare their children while they are in Y3.</a:t>
            </a:r>
            <a:endParaRPr/>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5598ab0e0c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5598ab0e0c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25598ab0e0c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0497672" y="-12700"/>
            <a:ext cx="1613366" cy="1412875"/>
          </a:xfrm>
          <a:prstGeom prst="rect">
            <a:avLst/>
          </a:prstGeom>
          <a:noFill/>
          <a:ln>
            <a:noFill/>
          </a:ln>
        </p:spPr>
      </p:pic>
      <p:sp>
        <p:nvSpPr>
          <p:cNvPr id="89" name="Google Shape;89;p1"/>
          <p:cNvSpPr txBox="1"/>
          <p:nvPr/>
        </p:nvSpPr>
        <p:spPr>
          <a:xfrm>
            <a:off x="3700462" y="1638300"/>
            <a:ext cx="5114925" cy="37856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GB" sz="8000" b="1" i="0" u="none" strike="noStrike" cap="none" dirty="0">
                <a:solidFill>
                  <a:schemeClr val="dk1"/>
                </a:solidFill>
                <a:latin typeface="Calibri"/>
                <a:ea typeface="Calibri"/>
                <a:cs typeface="Calibri"/>
                <a:sym typeface="Calibri"/>
              </a:rPr>
              <a:t>WELCOME TO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0"/>
              <a:buFont typeface="Arial"/>
              <a:buNone/>
            </a:pPr>
            <a:r>
              <a:rPr lang="en-GB" sz="8000" b="1" i="0" u="none" strike="noStrike" cap="none" dirty="0">
                <a:solidFill>
                  <a:schemeClr val="dk1"/>
                </a:solidFill>
                <a:latin typeface="Calibri"/>
                <a:ea typeface="Calibri"/>
                <a:cs typeface="Calibri"/>
                <a:sym typeface="Calibri"/>
              </a:rPr>
              <a:t>YEAR </a:t>
            </a:r>
            <a:r>
              <a:rPr lang="en-GB" sz="8000" b="1" i="0" u="none" strike="noStrike" cap="none" dirty="0" smtClean="0">
                <a:solidFill>
                  <a:schemeClr val="dk1"/>
                </a:solidFill>
                <a:latin typeface="Calibri"/>
                <a:ea typeface="Calibri"/>
                <a:cs typeface="Calibri"/>
                <a:sym typeface="Calibri"/>
              </a:rPr>
              <a:t>5</a:t>
            </a:r>
            <a:endParaRPr sz="1400" b="0" i="0" u="none" strike="noStrike" cap="none" dirty="0">
              <a:solidFill>
                <a:srgbClr val="000000"/>
              </a:solidFill>
              <a:latin typeface="Arial"/>
              <a:ea typeface="Arial"/>
              <a:cs typeface="Arial"/>
              <a:sym typeface="Arial"/>
            </a:endParaRPr>
          </a:p>
        </p:txBody>
      </p:sp>
      <p:pic>
        <p:nvPicPr>
          <p:cNvPr id="90" name="Google Shape;90;p1"/>
          <p:cNvPicPr preferRelativeResize="0"/>
          <p:nvPr/>
        </p:nvPicPr>
        <p:blipFill rotWithShape="1">
          <a:blip r:embed="rId4">
            <a:alphaModFix/>
          </a:blip>
          <a:srcRect/>
          <a:stretch/>
        </p:blipFill>
        <p:spPr>
          <a:xfrm>
            <a:off x="111000" y="0"/>
            <a:ext cx="1613375" cy="18485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8"/>
          <p:cNvPicPr preferRelativeResize="0"/>
          <p:nvPr/>
        </p:nvPicPr>
        <p:blipFill rotWithShape="1">
          <a:blip r:embed="rId3">
            <a:alphaModFix/>
          </a:blip>
          <a:srcRect/>
          <a:stretch/>
        </p:blipFill>
        <p:spPr>
          <a:xfrm>
            <a:off x="10497672" y="-12700"/>
            <a:ext cx="1613366" cy="1412875"/>
          </a:xfrm>
          <a:prstGeom prst="rect">
            <a:avLst/>
          </a:prstGeom>
          <a:noFill/>
          <a:ln>
            <a:noFill/>
          </a:ln>
        </p:spPr>
      </p:pic>
      <p:sp>
        <p:nvSpPr>
          <p:cNvPr id="149" name="Google Shape;149;p8"/>
          <p:cNvSpPr txBox="1"/>
          <p:nvPr/>
        </p:nvSpPr>
        <p:spPr>
          <a:xfrm>
            <a:off x="3109912" y="533399"/>
            <a:ext cx="5972100" cy="13541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sng" strike="noStrike" cap="none" dirty="0">
                <a:solidFill>
                  <a:schemeClr val="dk1"/>
                </a:solidFill>
                <a:latin typeface="Calibri"/>
                <a:ea typeface="Calibri"/>
                <a:cs typeface="Calibri"/>
                <a:sym typeface="Calibri"/>
              </a:rPr>
              <a:t>Trips and Visits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150" name="Google Shape;150;p8"/>
          <p:cNvPicPr preferRelativeResize="0"/>
          <p:nvPr/>
        </p:nvPicPr>
        <p:blipFill rotWithShape="1">
          <a:blip r:embed="rId4">
            <a:alphaModFix/>
          </a:blip>
          <a:srcRect/>
          <a:stretch/>
        </p:blipFill>
        <p:spPr>
          <a:xfrm>
            <a:off x="111000" y="0"/>
            <a:ext cx="1613375" cy="1848582"/>
          </a:xfrm>
          <a:prstGeom prst="rect">
            <a:avLst/>
          </a:prstGeom>
          <a:noFill/>
          <a:ln>
            <a:noFill/>
          </a:ln>
        </p:spPr>
      </p:pic>
      <p:pic>
        <p:nvPicPr>
          <p:cNvPr id="2" name="Picture 1"/>
          <p:cNvPicPr>
            <a:picLocks noChangeAspect="1"/>
          </p:cNvPicPr>
          <p:nvPr/>
        </p:nvPicPr>
        <p:blipFill>
          <a:blip r:embed="rId5"/>
          <a:stretch>
            <a:fillRect/>
          </a:stretch>
        </p:blipFill>
        <p:spPr>
          <a:xfrm>
            <a:off x="747712" y="2382611"/>
            <a:ext cx="2466975" cy="1847850"/>
          </a:xfrm>
          <a:prstGeom prst="rect">
            <a:avLst/>
          </a:prstGeom>
        </p:spPr>
      </p:pic>
      <p:pic>
        <p:nvPicPr>
          <p:cNvPr id="5" name="Picture 4"/>
          <p:cNvPicPr>
            <a:picLocks noChangeAspect="1"/>
          </p:cNvPicPr>
          <p:nvPr/>
        </p:nvPicPr>
        <p:blipFill>
          <a:blip r:embed="rId6"/>
          <a:stretch>
            <a:fillRect/>
          </a:stretch>
        </p:blipFill>
        <p:spPr>
          <a:xfrm>
            <a:off x="5124450" y="2252662"/>
            <a:ext cx="1943100" cy="2352675"/>
          </a:xfrm>
          <a:prstGeom prst="rect">
            <a:avLst/>
          </a:prstGeom>
        </p:spPr>
      </p:pic>
      <p:sp>
        <p:nvSpPr>
          <p:cNvPr id="6" name="AutoShape 6" descr="Documenting Dissent | Wirral Grammar School for Boy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7"/>
          <a:stretch>
            <a:fillRect/>
          </a:stretch>
        </p:blipFill>
        <p:spPr>
          <a:xfrm>
            <a:off x="8707891" y="2236332"/>
            <a:ext cx="2466975" cy="1847850"/>
          </a:xfrm>
          <a:prstGeom prst="rect">
            <a:avLst/>
          </a:prstGeom>
        </p:spPr>
      </p:pic>
      <p:pic>
        <p:nvPicPr>
          <p:cNvPr id="8" name="Picture 7"/>
          <p:cNvPicPr>
            <a:picLocks noChangeAspect="1"/>
          </p:cNvPicPr>
          <p:nvPr/>
        </p:nvPicPr>
        <p:blipFill>
          <a:blip r:embed="rId8"/>
          <a:stretch>
            <a:fillRect/>
          </a:stretch>
        </p:blipFill>
        <p:spPr>
          <a:xfrm>
            <a:off x="2478540" y="4709847"/>
            <a:ext cx="2466975" cy="18478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5598ab0e0c_0_22"/>
          <p:cNvSpPr txBox="1">
            <a:spLocks noGrp="1"/>
          </p:cNvSpPr>
          <p:nvPr>
            <p:ph type="ctrTitle"/>
          </p:nvPr>
        </p:nvSpPr>
        <p:spPr>
          <a:xfrm>
            <a:off x="1524000" y="1122366"/>
            <a:ext cx="9144000" cy="6633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111111"/>
              <a:buNone/>
            </a:pPr>
            <a:r>
              <a:rPr lang="en-GB"/>
              <a:t>Communication</a:t>
            </a:r>
            <a:endParaRPr/>
          </a:p>
        </p:txBody>
      </p:sp>
      <p:sp>
        <p:nvSpPr>
          <p:cNvPr id="157" name="Google Shape;157;g25598ab0e0c_0_22"/>
          <p:cNvSpPr txBox="1">
            <a:spLocks noGrp="1"/>
          </p:cNvSpPr>
          <p:nvPr>
            <p:ph type="subTitle" idx="1"/>
          </p:nvPr>
        </p:nvSpPr>
        <p:spPr>
          <a:xfrm>
            <a:off x="1524000" y="2020150"/>
            <a:ext cx="9144000" cy="4608900"/>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90000"/>
              </a:lnSpc>
              <a:spcBef>
                <a:spcPts val="1000"/>
              </a:spcBef>
              <a:spcAft>
                <a:spcPts val="0"/>
              </a:spcAft>
              <a:buSzPct val="117646"/>
              <a:buNone/>
            </a:pPr>
            <a:r>
              <a:rPr lang="en-GB" dirty="0" err="1"/>
              <a:t>Arbor</a:t>
            </a:r>
            <a:r>
              <a:rPr lang="en-GB" dirty="0"/>
              <a:t> </a:t>
            </a:r>
            <a:r>
              <a:rPr lang="en-GB" dirty="0" err="1"/>
              <a:t>Comms</a:t>
            </a:r>
            <a:r>
              <a:rPr lang="en-GB" dirty="0"/>
              <a:t> </a:t>
            </a:r>
            <a:endParaRPr dirty="0"/>
          </a:p>
          <a:p>
            <a:pPr marL="0" lvl="0" indent="0" algn="ctr" rtl="0">
              <a:lnSpc>
                <a:spcPct val="90000"/>
              </a:lnSpc>
              <a:spcBef>
                <a:spcPts val="1000"/>
              </a:spcBef>
              <a:spcAft>
                <a:spcPts val="0"/>
              </a:spcAft>
              <a:buSzPct val="117646"/>
              <a:buNone/>
            </a:pPr>
            <a:r>
              <a:rPr lang="en-GB" dirty="0"/>
              <a:t>Twitter</a:t>
            </a:r>
            <a:endParaRPr dirty="0"/>
          </a:p>
          <a:p>
            <a:pPr marL="0" lvl="0" indent="0" algn="ctr" rtl="0">
              <a:lnSpc>
                <a:spcPct val="90000"/>
              </a:lnSpc>
              <a:spcBef>
                <a:spcPts val="1000"/>
              </a:spcBef>
              <a:spcAft>
                <a:spcPts val="0"/>
              </a:spcAft>
              <a:buSzPct val="117646"/>
              <a:buNone/>
            </a:pPr>
            <a:r>
              <a:rPr lang="en-GB" dirty="0"/>
              <a:t>Open evenings</a:t>
            </a:r>
            <a:endParaRPr dirty="0"/>
          </a:p>
          <a:p>
            <a:pPr marL="0" lvl="0" indent="0" algn="ctr" rtl="0">
              <a:lnSpc>
                <a:spcPct val="90000"/>
              </a:lnSpc>
              <a:spcBef>
                <a:spcPts val="1000"/>
              </a:spcBef>
              <a:spcAft>
                <a:spcPts val="0"/>
              </a:spcAft>
              <a:buSzPct val="117646"/>
              <a:buNone/>
            </a:pPr>
            <a:r>
              <a:rPr lang="en-GB" dirty="0"/>
              <a:t>Email/call/come in to speak to staff - teacher, phase leaders, </a:t>
            </a:r>
            <a:r>
              <a:rPr lang="en-GB" dirty="0" err="1"/>
              <a:t>headteacher</a:t>
            </a:r>
            <a:endParaRPr dirty="0"/>
          </a:p>
          <a:p>
            <a:pPr marL="0" lvl="0" indent="0" algn="ctr" rtl="0">
              <a:lnSpc>
                <a:spcPct val="90000"/>
              </a:lnSpc>
              <a:spcBef>
                <a:spcPts val="1000"/>
              </a:spcBef>
              <a:spcAft>
                <a:spcPts val="0"/>
              </a:spcAft>
              <a:buSzPct val="117646"/>
              <a:buNone/>
            </a:pPr>
            <a:r>
              <a:rPr lang="en-GB" dirty="0"/>
              <a:t>Parents evenings</a:t>
            </a:r>
            <a:endParaRPr dirty="0"/>
          </a:p>
          <a:p>
            <a:pPr marL="0" lvl="0" indent="0" algn="ctr" rtl="0">
              <a:lnSpc>
                <a:spcPct val="90000"/>
              </a:lnSpc>
              <a:spcBef>
                <a:spcPts val="1000"/>
              </a:spcBef>
              <a:spcAft>
                <a:spcPts val="0"/>
              </a:spcAft>
              <a:buSzPct val="117646"/>
              <a:buNone/>
            </a:pPr>
            <a:r>
              <a:rPr lang="en-GB" dirty="0"/>
              <a:t>Reports</a:t>
            </a:r>
            <a:endParaRPr dirty="0"/>
          </a:p>
          <a:p>
            <a:pPr marL="0" lvl="0" indent="0" algn="ctr" rtl="0">
              <a:lnSpc>
                <a:spcPct val="90000"/>
              </a:lnSpc>
              <a:spcBef>
                <a:spcPts val="1000"/>
              </a:spcBef>
              <a:spcAft>
                <a:spcPts val="0"/>
              </a:spcAft>
              <a:buSzPct val="117646"/>
              <a:buNone/>
            </a:pPr>
            <a:r>
              <a:rPr lang="en-GB" dirty="0"/>
              <a:t>Support Plans for SEND</a:t>
            </a:r>
            <a:endParaRPr dirty="0"/>
          </a:p>
          <a:p>
            <a:pPr marL="0" lvl="0" indent="0" algn="ctr" rtl="0">
              <a:lnSpc>
                <a:spcPct val="90000"/>
              </a:lnSpc>
              <a:spcBef>
                <a:spcPts val="1000"/>
              </a:spcBef>
              <a:spcAft>
                <a:spcPts val="0"/>
              </a:spcAft>
              <a:buSzPct val="117646"/>
              <a:buNone/>
            </a:pPr>
            <a:r>
              <a:rPr lang="en-GB" dirty="0"/>
              <a:t>Coffee mornings</a:t>
            </a:r>
            <a:endParaRPr dirty="0"/>
          </a:p>
          <a:p>
            <a:pPr marL="0" lvl="0" indent="0" algn="ctr" rtl="0">
              <a:lnSpc>
                <a:spcPct val="90000"/>
              </a:lnSpc>
              <a:spcBef>
                <a:spcPts val="1000"/>
              </a:spcBef>
              <a:spcAft>
                <a:spcPts val="0"/>
              </a:spcAft>
              <a:buSzPct val="117646"/>
              <a:buNone/>
            </a:pPr>
            <a:r>
              <a:rPr lang="en-GB" dirty="0"/>
              <a:t>Parent surveys</a:t>
            </a:r>
            <a:endParaRPr dirty="0"/>
          </a:p>
          <a:p>
            <a:pPr marL="0" lvl="0" indent="0" algn="ctr" rtl="0">
              <a:lnSpc>
                <a:spcPct val="90000"/>
              </a:lnSpc>
              <a:spcBef>
                <a:spcPts val="1000"/>
              </a:spcBef>
              <a:spcAft>
                <a:spcPts val="0"/>
              </a:spcAft>
              <a:buSzPct val="117646"/>
              <a:buNone/>
            </a:pPr>
            <a:r>
              <a:rPr lang="en-GB" dirty="0"/>
              <a:t>Staff on gates</a:t>
            </a:r>
            <a:endParaRPr dirty="0"/>
          </a:p>
          <a:p>
            <a:pPr marL="0" lvl="0" indent="0" algn="ctr" rtl="0">
              <a:lnSpc>
                <a:spcPct val="90000"/>
              </a:lnSpc>
              <a:spcBef>
                <a:spcPts val="1000"/>
              </a:spcBef>
              <a:spcAft>
                <a:spcPts val="0"/>
              </a:spcAft>
              <a:buSzPct val="117646"/>
              <a:buNone/>
            </a:pPr>
            <a:r>
              <a:rPr lang="en-GB" dirty="0"/>
              <a:t>Certificates</a:t>
            </a:r>
            <a:endParaRPr dirty="0"/>
          </a:p>
          <a:p>
            <a:pPr marL="0" lvl="0" indent="0" algn="ctr" rtl="0">
              <a:lnSpc>
                <a:spcPct val="90000"/>
              </a:lnSpc>
              <a:spcBef>
                <a:spcPts val="1000"/>
              </a:spcBef>
              <a:spcAft>
                <a:spcPts val="0"/>
              </a:spcAft>
              <a:buSzPct val="117646"/>
              <a:buNone/>
            </a:pPr>
            <a:r>
              <a:rPr lang="en-GB" dirty="0"/>
              <a:t>Message home </a:t>
            </a:r>
            <a:endParaRPr dirty="0"/>
          </a:p>
          <a:p>
            <a:pPr marL="0" lvl="0" indent="0" algn="ctr" rtl="0">
              <a:lnSpc>
                <a:spcPct val="90000"/>
              </a:lnSpc>
              <a:spcBef>
                <a:spcPts val="1000"/>
              </a:spcBef>
              <a:spcAft>
                <a:spcPts val="0"/>
              </a:spcAft>
              <a:buSzPct val="117646"/>
              <a:buNone/>
            </a:pPr>
            <a:r>
              <a:rPr lang="en-GB" dirty="0"/>
              <a:t>Week ahead</a:t>
            </a:r>
            <a:endParaRPr dirty="0"/>
          </a:p>
          <a:p>
            <a:pPr marL="0" lvl="0" indent="0" algn="ctr" rtl="0">
              <a:lnSpc>
                <a:spcPct val="90000"/>
              </a:lnSpc>
              <a:spcBef>
                <a:spcPts val="1000"/>
              </a:spcBef>
              <a:spcAft>
                <a:spcPts val="0"/>
              </a:spcAft>
              <a:buSzPct val="117646"/>
              <a:buNone/>
            </a:pPr>
            <a:r>
              <a:rPr lang="en-GB" dirty="0"/>
              <a:t>Weekly news</a:t>
            </a:r>
            <a:endParaRPr dirty="0"/>
          </a:p>
          <a:p>
            <a:pPr marL="0" lvl="0" indent="0" algn="ctr" rtl="0">
              <a:lnSpc>
                <a:spcPct val="90000"/>
              </a:lnSpc>
              <a:spcBef>
                <a:spcPts val="1000"/>
              </a:spcBef>
              <a:spcAft>
                <a:spcPts val="0"/>
              </a:spcAft>
              <a:buSzPct val="117646"/>
              <a:buNone/>
            </a:pPr>
            <a:endParaRPr dirty="0"/>
          </a:p>
        </p:txBody>
      </p:sp>
      <p:pic>
        <p:nvPicPr>
          <p:cNvPr id="158" name="Google Shape;158;g25598ab0e0c_0_22"/>
          <p:cNvPicPr preferRelativeResize="0"/>
          <p:nvPr/>
        </p:nvPicPr>
        <p:blipFill rotWithShape="1">
          <a:blip r:embed="rId3">
            <a:alphaModFix/>
          </a:blip>
          <a:srcRect/>
          <a:stretch/>
        </p:blipFill>
        <p:spPr>
          <a:xfrm>
            <a:off x="111000" y="0"/>
            <a:ext cx="1613375" cy="1848582"/>
          </a:xfrm>
          <a:prstGeom prst="rect">
            <a:avLst/>
          </a:prstGeom>
          <a:noFill/>
          <a:ln>
            <a:noFill/>
          </a:ln>
        </p:spPr>
      </p:pic>
      <p:pic>
        <p:nvPicPr>
          <p:cNvPr id="159" name="Google Shape;159;g25598ab0e0c_0_22"/>
          <p:cNvPicPr preferRelativeResize="0"/>
          <p:nvPr/>
        </p:nvPicPr>
        <p:blipFill rotWithShape="1">
          <a:blip r:embed="rId4">
            <a:alphaModFix/>
          </a:blip>
          <a:srcRect/>
          <a:stretch/>
        </p:blipFill>
        <p:spPr>
          <a:xfrm>
            <a:off x="10497672" y="-12700"/>
            <a:ext cx="1613365" cy="14128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5598ab0e0c_0_13"/>
          <p:cNvSpPr txBox="1">
            <a:spLocks noGrp="1"/>
          </p:cNvSpPr>
          <p:nvPr>
            <p:ph type="ctrTitle"/>
          </p:nvPr>
        </p:nvSpPr>
        <p:spPr>
          <a:xfrm>
            <a:off x="1524000" y="542819"/>
            <a:ext cx="9144000" cy="1146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111111"/>
              <a:buNone/>
            </a:pPr>
            <a:r>
              <a:rPr lang="en-GB"/>
              <a:t>Homework/ parental support</a:t>
            </a:r>
            <a:endParaRPr/>
          </a:p>
        </p:txBody>
      </p:sp>
      <p:sp>
        <p:nvSpPr>
          <p:cNvPr id="166" name="Google Shape;166;g25598ab0e0c_0_13"/>
          <p:cNvSpPr txBox="1">
            <a:spLocks noGrp="1"/>
          </p:cNvSpPr>
          <p:nvPr>
            <p:ph type="subTitle" idx="1"/>
          </p:nvPr>
        </p:nvSpPr>
        <p:spPr>
          <a:xfrm>
            <a:off x="1524000" y="2572098"/>
            <a:ext cx="9144000" cy="3546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400"/>
              <a:buNone/>
            </a:pPr>
            <a:r>
              <a:rPr lang="en-GB"/>
              <a:t>Homework expectations – under development following the Homework survey</a:t>
            </a:r>
            <a:endParaRPr/>
          </a:p>
          <a:p>
            <a:pPr marL="0" lvl="0" indent="0" algn="ctr" rtl="0">
              <a:lnSpc>
                <a:spcPct val="90000"/>
              </a:lnSpc>
              <a:spcBef>
                <a:spcPts val="1000"/>
              </a:spcBef>
              <a:spcAft>
                <a:spcPts val="0"/>
              </a:spcAft>
              <a:buSzPts val="2400"/>
              <a:buNone/>
            </a:pPr>
            <a:r>
              <a:rPr lang="en-GB"/>
              <a:t>Reading - phonics </a:t>
            </a:r>
            <a:endParaRPr/>
          </a:p>
          <a:p>
            <a:pPr marL="0" lvl="0" indent="0" algn="ctr" rtl="0">
              <a:lnSpc>
                <a:spcPct val="90000"/>
              </a:lnSpc>
              <a:spcBef>
                <a:spcPts val="1000"/>
              </a:spcBef>
              <a:spcAft>
                <a:spcPts val="0"/>
              </a:spcAft>
              <a:buSzPts val="2400"/>
              <a:buNone/>
            </a:pPr>
            <a:r>
              <a:rPr lang="en-GB"/>
              <a:t>Parent reading volunteers (can sign up in the hall)</a:t>
            </a:r>
            <a:endParaRPr/>
          </a:p>
          <a:p>
            <a:pPr marL="0" lvl="0" indent="0" algn="ctr" rtl="0">
              <a:lnSpc>
                <a:spcPct val="90000"/>
              </a:lnSpc>
              <a:spcBef>
                <a:spcPts val="1000"/>
              </a:spcBef>
              <a:spcAft>
                <a:spcPts val="0"/>
              </a:spcAft>
              <a:buSzPts val="2400"/>
              <a:buNone/>
            </a:pPr>
            <a:r>
              <a:rPr lang="en-GB"/>
              <a:t>Parent helpers </a:t>
            </a:r>
            <a:endParaRPr/>
          </a:p>
          <a:p>
            <a:pPr marL="0" lvl="0" indent="0" algn="ctr" rtl="0">
              <a:lnSpc>
                <a:spcPct val="90000"/>
              </a:lnSpc>
              <a:spcBef>
                <a:spcPts val="1000"/>
              </a:spcBef>
              <a:spcAft>
                <a:spcPts val="0"/>
              </a:spcAft>
              <a:buSzPts val="2400"/>
              <a:buNone/>
            </a:pPr>
            <a:r>
              <a:rPr lang="en-GB"/>
              <a:t>Twitter etc (can sign up in the hall with AS)</a:t>
            </a:r>
            <a:endParaRPr/>
          </a:p>
          <a:p>
            <a:pPr marL="0" lvl="0" indent="0" algn="ctr" rtl="0">
              <a:lnSpc>
                <a:spcPct val="90000"/>
              </a:lnSpc>
              <a:spcBef>
                <a:spcPts val="1000"/>
              </a:spcBef>
              <a:spcAft>
                <a:spcPts val="0"/>
              </a:spcAft>
              <a:buSzPts val="2400"/>
              <a:buNone/>
            </a:pPr>
            <a:r>
              <a:rPr lang="en-GB"/>
              <a:t>Parent Gov vacancy (will be advertised in Sept)</a:t>
            </a:r>
            <a:endParaRPr/>
          </a:p>
          <a:p>
            <a:pPr marL="0" lvl="0" indent="0" algn="ctr" rtl="0">
              <a:lnSpc>
                <a:spcPct val="90000"/>
              </a:lnSpc>
              <a:spcBef>
                <a:spcPts val="1000"/>
              </a:spcBef>
              <a:spcAft>
                <a:spcPts val="0"/>
              </a:spcAft>
              <a:buSzPts val="2400"/>
              <a:buNone/>
            </a:pPr>
            <a:endParaRPr/>
          </a:p>
        </p:txBody>
      </p:sp>
      <p:pic>
        <p:nvPicPr>
          <p:cNvPr id="167" name="Google Shape;167;g25598ab0e0c_0_13"/>
          <p:cNvPicPr preferRelativeResize="0"/>
          <p:nvPr/>
        </p:nvPicPr>
        <p:blipFill rotWithShape="1">
          <a:blip r:embed="rId3">
            <a:alphaModFix/>
          </a:blip>
          <a:srcRect/>
          <a:stretch/>
        </p:blipFill>
        <p:spPr>
          <a:xfrm>
            <a:off x="111000" y="0"/>
            <a:ext cx="1613375" cy="1848582"/>
          </a:xfrm>
          <a:prstGeom prst="rect">
            <a:avLst/>
          </a:prstGeom>
          <a:noFill/>
          <a:ln>
            <a:noFill/>
          </a:ln>
        </p:spPr>
      </p:pic>
      <p:pic>
        <p:nvPicPr>
          <p:cNvPr id="168" name="Google Shape;168;g25598ab0e0c_0_13"/>
          <p:cNvPicPr preferRelativeResize="0"/>
          <p:nvPr/>
        </p:nvPicPr>
        <p:blipFill rotWithShape="1">
          <a:blip r:embed="rId4">
            <a:alphaModFix/>
          </a:blip>
          <a:srcRect/>
          <a:stretch/>
        </p:blipFill>
        <p:spPr>
          <a:xfrm>
            <a:off x="10497672" y="-12700"/>
            <a:ext cx="1613365" cy="14128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9"/>
          <p:cNvPicPr preferRelativeResize="0"/>
          <p:nvPr/>
        </p:nvPicPr>
        <p:blipFill rotWithShape="1">
          <a:blip r:embed="rId3">
            <a:alphaModFix/>
          </a:blip>
          <a:srcRect/>
          <a:stretch/>
        </p:blipFill>
        <p:spPr>
          <a:xfrm>
            <a:off x="10497672" y="-12700"/>
            <a:ext cx="1613366" cy="1412875"/>
          </a:xfrm>
          <a:prstGeom prst="rect">
            <a:avLst/>
          </a:prstGeom>
          <a:noFill/>
          <a:ln>
            <a:noFill/>
          </a:ln>
        </p:spPr>
      </p:pic>
      <p:sp>
        <p:nvSpPr>
          <p:cNvPr id="174" name="Google Shape;174;p9"/>
          <p:cNvSpPr txBox="1"/>
          <p:nvPr/>
        </p:nvSpPr>
        <p:spPr>
          <a:xfrm>
            <a:off x="3109900" y="533400"/>
            <a:ext cx="5972100" cy="16619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sng" strike="noStrike" cap="none" dirty="0">
                <a:solidFill>
                  <a:schemeClr val="dk1"/>
                </a:solidFill>
                <a:latin typeface="Calibri"/>
                <a:ea typeface="Calibri"/>
                <a:cs typeface="Calibri"/>
                <a:sym typeface="Calibri"/>
              </a:rPr>
              <a:t>Extra-Curricular </a:t>
            </a:r>
            <a:r>
              <a:rPr lang="en-GB" sz="2800" b="1" i="0" u="sng" strike="noStrike" cap="none" dirty="0" smtClean="0">
                <a:solidFill>
                  <a:schemeClr val="dk1"/>
                </a:solidFill>
                <a:latin typeface="Calibri"/>
                <a:ea typeface="Calibri"/>
                <a:cs typeface="Calibri"/>
                <a:sym typeface="Calibri"/>
              </a:rPr>
              <a:t>Activities, Sports and Events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1" i="1" u="sng"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pic>
        <p:nvPicPr>
          <p:cNvPr id="175" name="Google Shape;175;p9"/>
          <p:cNvPicPr preferRelativeResize="0"/>
          <p:nvPr/>
        </p:nvPicPr>
        <p:blipFill rotWithShape="1">
          <a:blip r:embed="rId4">
            <a:alphaModFix/>
          </a:blip>
          <a:srcRect/>
          <a:stretch/>
        </p:blipFill>
        <p:spPr>
          <a:xfrm>
            <a:off x="111000" y="0"/>
            <a:ext cx="1613375" cy="1848582"/>
          </a:xfrm>
          <a:prstGeom prst="rect">
            <a:avLst/>
          </a:prstGeom>
          <a:noFill/>
          <a:ln>
            <a:noFill/>
          </a:ln>
        </p:spPr>
      </p:pic>
      <p:pic>
        <p:nvPicPr>
          <p:cNvPr id="3" name="Picture 2"/>
          <p:cNvPicPr>
            <a:picLocks noChangeAspect="1"/>
          </p:cNvPicPr>
          <p:nvPr/>
        </p:nvPicPr>
        <p:blipFill>
          <a:blip r:embed="rId5"/>
          <a:stretch>
            <a:fillRect/>
          </a:stretch>
        </p:blipFill>
        <p:spPr>
          <a:xfrm>
            <a:off x="1954951" y="1848582"/>
            <a:ext cx="8281998" cy="523199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2322" y="251583"/>
            <a:ext cx="10311012" cy="5847139"/>
          </a:xfrm>
          <a:prstGeom prst="rect">
            <a:avLst/>
          </a:prstGeom>
        </p:spPr>
      </p:pic>
    </p:spTree>
    <p:extLst>
      <p:ext uri="{BB962C8B-B14F-4D97-AF65-F5344CB8AC3E}">
        <p14:creationId xmlns:p14="http://schemas.microsoft.com/office/powerpoint/2010/main" val="3665207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4133" y="341418"/>
            <a:ext cx="11037134" cy="6116532"/>
          </a:xfrm>
          <a:prstGeom prst="rect">
            <a:avLst/>
          </a:prstGeom>
        </p:spPr>
      </p:pic>
    </p:spTree>
    <p:extLst>
      <p:ext uri="{BB962C8B-B14F-4D97-AF65-F5344CB8AC3E}">
        <p14:creationId xmlns:p14="http://schemas.microsoft.com/office/powerpoint/2010/main" val="268973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8705" y="940448"/>
            <a:ext cx="10383769" cy="5407247"/>
          </a:xfrm>
          <a:prstGeom prst="rect">
            <a:avLst/>
          </a:prstGeom>
        </p:spPr>
      </p:pic>
    </p:spTree>
    <p:extLst>
      <p:ext uri="{BB962C8B-B14F-4D97-AF65-F5344CB8AC3E}">
        <p14:creationId xmlns:p14="http://schemas.microsoft.com/office/powerpoint/2010/main" val="172975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0"/>
          <p:cNvPicPr preferRelativeResize="0"/>
          <p:nvPr/>
        </p:nvPicPr>
        <p:blipFill rotWithShape="1">
          <a:blip r:embed="rId3">
            <a:alphaModFix/>
          </a:blip>
          <a:srcRect/>
          <a:stretch/>
        </p:blipFill>
        <p:spPr>
          <a:xfrm>
            <a:off x="10497672" y="-12700"/>
            <a:ext cx="1613366" cy="1412875"/>
          </a:xfrm>
          <a:prstGeom prst="rect">
            <a:avLst/>
          </a:prstGeom>
          <a:noFill/>
          <a:ln>
            <a:noFill/>
          </a:ln>
        </p:spPr>
      </p:pic>
      <p:sp>
        <p:nvSpPr>
          <p:cNvPr id="181" name="Google Shape;181;p10"/>
          <p:cNvSpPr txBox="1"/>
          <p:nvPr/>
        </p:nvSpPr>
        <p:spPr>
          <a:xfrm>
            <a:off x="3124936" y="484413"/>
            <a:ext cx="5972175" cy="12310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sng" strike="noStrike" cap="none" dirty="0">
                <a:solidFill>
                  <a:schemeClr val="dk1"/>
                </a:solidFill>
                <a:latin typeface="Calibri"/>
                <a:ea typeface="Calibri"/>
                <a:cs typeface="Calibri"/>
                <a:sym typeface="Calibri"/>
              </a:rPr>
              <a:t>Oak Trees Challenge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1" i="1" u="sng"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182" name="Google Shape;182;p10"/>
          <p:cNvPicPr preferRelativeResize="0"/>
          <p:nvPr/>
        </p:nvPicPr>
        <p:blipFill rotWithShape="1">
          <a:blip r:embed="rId4">
            <a:alphaModFix/>
          </a:blip>
          <a:srcRect/>
          <a:stretch/>
        </p:blipFill>
        <p:spPr>
          <a:xfrm>
            <a:off x="111000" y="0"/>
            <a:ext cx="1613375" cy="1848582"/>
          </a:xfrm>
          <a:prstGeom prst="rect">
            <a:avLst/>
          </a:prstGeom>
          <a:noFill/>
          <a:ln>
            <a:noFill/>
          </a:ln>
        </p:spPr>
      </p:pic>
      <p:pic>
        <p:nvPicPr>
          <p:cNvPr id="2" name="Picture 1"/>
          <p:cNvPicPr>
            <a:picLocks noChangeAspect="1"/>
          </p:cNvPicPr>
          <p:nvPr/>
        </p:nvPicPr>
        <p:blipFill>
          <a:blip r:embed="rId5"/>
          <a:stretch>
            <a:fillRect/>
          </a:stretch>
        </p:blipFill>
        <p:spPr>
          <a:xfrm>
            <a:off x="101880" y="2017483"/>
            <a:ext cx="12009158" cy="37793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3"/>
          <p:cNvSpPr txBox="1"/>
          <p:nvPr/>
        </p:nvSpPr>
        <p:spPr>
          <a:xfrm>
            <a:off x="2290713" y="1772238"/>
            <a:ext cx="7192651"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GB" sz="6600" b="0" i="0" u="none" strike="noStrike" cap="none">
                <a:solidFill>
                  <a:srgbClr val="000000"/>
                </a:solidFill>
                <a:latin typeface="Arial"/>
                <a:ea typeface="Arial"/>
                <a:cs typeface="Arial"/>
                <a:sym typeface="Arial"/>
              </a:rPr>
              <a:t>Questions</a:t>
            </a:r>
            <a:endParaRPr sz="1400" b="0" i="0" u="none" strike="noStrike" cap="none">
              <a:solidFill>
                <a:srgbClr val="000000"/>
              </a:solidFill>
              <a:latin typeface="Arial"/>
              <a:ea typeface="Arial"/>
              <a:cs typeface="Arial"/>
              <a:sym typeface="Arial"/>
            </a:endParaRPr>
          </a:p>
        </p:txBody>
      </p:sp>
      <p:pic>
        <p:nvPicPr>
          <p:cNvPr id="188" name="Google Shape;188;p23"/>
          <p:cNvPicPr preferRelativeResize="0"/>
          <p:nvPr/>
        </p:nvPicPr>
        <p:blipFill rotWithShape="1">
          <a:blip r:embed="rId3">
            <a:alphaModFix/>
          </a:blip>
          <a:srcRect/>
          <a:stretch/>
        </p:blipFill>
        <p:spPr>
          <a:xfrm>
            <a:off x="111000" y="0"/>
            <a:ext cx="1613375" cy="1848582"/>
          </a:xfrm>
          <a:prstGeom prst="rect">
            <a:avLst/>
          </a:prstGeom>
          <a:noFill/>
          <a:ln>
            <a:noFill/>
          </a:ln>
        </p:spPr>
      </p:pic>
      <p:pic>
        <p:nvPicPr>
          <p:cNvPr id="189" name="Google Shape;189;p23"/>
          <p:cNvPicPr preferRelativeResize="0"/>
          <p:nvPr/>
        </p:nvPicPr>
        <p:blipFill rotWithShape="1">
          <a:blip r:embed="rId4">
            <a:alphaModFix/>
          </a:blip>
          <a:srcRect/>
          <a:stretch/>
        </p:blipFill>
        <p:spPr>
          <a:xfrm>
            <a:off x="10497672" y="-12700"/>
            <a:ext cx="1613366" cy="1412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10497672" y="-12700"/>
            <a:ext cx="1613366" cy="1412875"/>
          </a:xfrm>
          <a:prstGeom prst="rect">
            <a:avLst/>
          </a:prstGeom>
          <a:noFill/>
          <a:ln>
            <a:noFill/>
          </a:ln>
        </p:spPr>
      </p:pic>
      <p:sp>
        <p:nvSpPr>
          <p:cNvPr id="96" name="Google Shape;96;p2"/>
          <p:cNvSpPr txBox="1"/>
          <p:nvPr/>
        </p:nvSpPr>
        <p:spPr>
          <a:xfrm>
            <a:off x="1659119" y="693737"/>
            <a:ext cx="8550000" cy="283150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dirty="0">
                <a:solidFill>
                  <a:schemeClr val="dk1"/>
                </a:solidFill>
                <a:latin typeface="Calibri"/>
                <a:ea typeface="Calibri"/>
                <a:cs typeface="Calibri"/>
                <a:sym typeface="Calibri"/>
              </a:rPr>
              <a:t>About </a:t>
            </a:r>
            <a:r>
              <a:rPr lang="en-GB" sz="3200" b="1" i="0" u="sng" strike="noStrike" cap="none" dirty="0" smtClean="0">
                <a:solidFill>
                  <a:schemeClr val="dk1"/>
                </a:solidFill>
                <a:latin typeface="Calibri"/>
                <a:ea typeface="Calibri"/>
                <a:cs typeface="Calibri"/>
                <a:sym typeface="Calibri"/>
              </a:rPr>
              <a:t>me</a:t>
            </a:r>
          </a:p>
          <a:p>
            <a:pPr marL="0" marR="0" lvl="0" indent="0" algn="ctr" rtl="0">
              <a:lnSpc>
                <a:spcPct val="100000"/>
              </a:lnSpc>
              <a:spcBef>
                <a:spcPts val="0"/>
              </a:spcBef>
              <a:spcAft>
                <a:spcPts val="0"/>
              </a:spcAft>
              <a:buClr>
                <a:srgbClr val="000000"/>
              </a:buClr>
              <a:buSzPts val="3200"/>
              <a:buFont typeface="Arial"/>
              <a:buNone/>
            </a:pPr>
            <a:endParaRPr lang="en-GB" sz="3200" b="1" u="sng"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sz="3200" b="0" i="1"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sz="32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sz="3200" b="1" i="0" u="sng"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97" name="Google Shape;97;p2"/>
          <p:cNvPicPr preferRelativeResize="0"/>
          <p:nvPr/>
        </p:nvPicPr>
        <p:blipFill rotWithShape="1">
          <a:blip r:embed="rId4">
            <a:alphaModFix/>
          </a:blip>
          <a:srcRect/>
          <a:stretch/>
        </p:blipFill>
        <p:spPr>
          <a:xfrm>
            <a:off x="111000" y="0"/>
            <a:ext cx="1613375" cy="1848582"/>
          </a:xfrm>
          <a:prstGeom prst="rect">
            <a:avLst/>
          </a:prstGeom>
          <a:noFill/>
          <a:ln>
            <a:noFill/>
          </a:ln>
        </p:spPr>
      </p:pic>
      <p:sp>
        <p:nvSpPr>
          <p:cNvPr id="5" name="Google Shape;96;p2"/>
          <p:cNvSpPr txBox="1"/>
          <p:nvPr/>
        </p:nvSpPr>
        <p:spPr>
          <a:xfrm>
            <a:off x="1659119" y="693737"/>
            <a:ext cx="8550000" cy="57861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dirty="0">
                <a:solidFill>
                  <a:schemeClr val="dk1"/>
                </a:solidFill>
                <a:latin typeface="Calibri"/>
                <a:ea typeface="Calibri"/>
                <a:cs typeface="Calibri"/>
                <a:sym typeface="Calibri"/>
              </a:rPr>
              <a:t>About </a:t>
            </a:r>
            <a:r>
              <a:rPr lang="en-GB" sz="3200" b="1" i="0" u="sng" strike="noStrike" cap="none" dirty="0" smtClean="0">
                <a:solidFill>
                  <a:schemeClr val="dk1"/>
                </a:solidFill>
                <a:latin typeface="Calibri"/>
                <a:ea typeface="Calibri"/>
                <a:cs typeface="Calibri"/>
                <a:sym typeface="Calibri"/>
              </a:rPr>
              <a:t>me</a:t>
            </a:r>
          </a:p>
          <a:p>
            <a:pPr marL="0" marR="0" lvl="0" indent="0" algn="ctr" rtl="0">
              <a:lnSpc>
                <a:spcPct val="100000"/>
              </a:lnSpc>
              <a:spcBef>
                <a:spcPts val="0"/>
              </a:spcBef>
              <a:spcAft>
                <a:spcPts val="0"/>
              </a:spcAft>
              <a:buClr>
                <a:srgbClr val="000000"/>
              </a:buClr>
              <a:buSzPts val="3200"/>
              <a:buFont typeface="Arial"/>
              <a:buNone/>
            </a:pPr>
            <a:endParaRPr lang="en-GB" sz="3200" b="1" u="sng"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GB" sz="3200" b="1" i="0" strike="noStrike" cap="none" dirty="0" smtClean="0">
                <a:solidFill>
                  <a:schemeClr val="dk1"/>
                </a:solidFill>
                <a:latin typeface="Calibri"/>
                <a:ea typeface="Calibri"/>
                <a:cs typeface="Calibri"/>
                <a:sym typeface="Calibri"/>
              </a:rPr>
              <a:t>Miss Webster</a:t>
            </a:r>
            <a:endParaRPr lang="en-GB" sz="3200" b="1" u="sng"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sz="3200" b="0" i="1"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lang="en-GB" sz="3200" b="1" i="0" u="sng" strike="noStrike" cap="none" dirty="0" smtClean="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GB" sz="3200" b="1" dirty="0" smtClean="0">
                <a:solidFill>
                  <a:schemeClr val="dk1"/>
                </a:solidFill>
                <a:latin typeface="Calibri"/>
                <a:ea typeface="Calibri"/>
                <a:cs typeface="Calibri"/>
                <a:sym typeface="Calibri"/>
              </a:rPr>
              <a:t>This is my 6</a:t>
            </a:r>
            <a:r>
              <a:rPr lang="en-GB" sz="3200" b="1" baseline="30000" dirty="0" smtClean="0">
                <a:solidFill>
                  <a:schemeClr val="dk1"/>
                </a:solidFill>
                <a:latin typeface="Calibri"/>
                <a:ea typeface="Calibri"/>
                <a:cs typeface="Calibri"/>
                <a:sym typeface="Calibri"/>
              </a:rPr>
              <a:t>th</a:t>
            </a:r>
            <a:r>
              <a:rPr lang="en-GB" sz="3200" b="1" dirty="0" smtClean="0">
                <a:solidFill>
                  <a:schemeClr val="dk1"/>
                </a:solidFill>
                <a:latin typeface="Calibri"/>
                <a:ea typeface="Calibri"/>
                <a:cs typeface="Calibri"/>
                <a:sym typeface="Calibri"/>
              </a:rPr>
              <a:t> year in Year 5 </a:t>
            </a:r>
            <a:r>
              <a:rPr lang="en-GB" sz="3200" b="1" dirty="0">
                <a:solidFill>
                  <a:schemeClr val="dk1"/>
                </a:solidFill>
                <a:latin typeface="Calibri"/>
                <a:ea typeface="Calibri"/>
                <a:cs typeface="Calibri"/>
                <a:sym typeface="Calibri"/>
              </a:rPr>
              <a:t>b</a:t>
            </a:r>
            <a:r>
              <a:rPr lang="en-GB" sz="3200" b="1" dirty="0" smtClean="0">
                <a:solidFill>
                  <a:schemeClr val="dk1"/>
                </a:solidFill>
                <a:latin typeface="Calibri"/>
                <a:ea typeface="Calibri"/>
                <a:cs typeface="Calibri"/>
                <a:sym typeface="Calibri"/>
              </a:rPr>
              <a:t>ut I’ve worked here a very long time!</a:t>
            </a:r>
          </a:p>
          <a:p>
            <a:pPr marL="0" marR="0" lvl="0" indent="0" algn="ctr" rtl="0">
              <a:lnSpc>
                <a:spcPct val="100000"/>
              </a:lnSpc>
              <a:spcBef>
                <a:spcPts val="0"/>
              </a:spcBef>
              <a:spcAft>
                <a:spcPts val="0"/>
              </a:spcAft>
              <a:buClr>
                <a:srgbClr val="000000"/>
              </a:buClr>
              <a:buSzPts val="3200"/>
              <a:buFont typeface="Arial"/>
              <a:buNone/>
            </a:pPr>
            <a:r>
              <a:rPr lang="en-GB" sz="3200" b="1" i="0" strike="noStrike" cap="none" dirty="0" smtClean="0">
                <a:solidFill>
                  <a:schemeClr val="dk1"/>
                </a:solidFill>
                <a:latin typeface="Calibri"/>
                <a:ea typeface="Calibri"/>
                <a:cs typeface="Calibri"/>
                <a:sym typeface="Calibri"/>
              </a:rPr>
              <a:t>I’ve been involved in lots of things over the years but at the moment I’m the maths leader, LP and staff governor. </a:t>
            </a:r>
            <a:endParaRPr sz="3200" b="1" i="0"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sz="3200" b="1" i="0" u="sng"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g25598ab0e0c_1_0"/>
          <p:cNvPicPr preferRelativeResize="0"/>
          <p:nvPr/>
        </p:nvPicPr>
        <p:blipFill rotWithShape="1">
          <a:blip r:embed="rId3">
            <a:alphaModFix/>
          </a:blip>
          <a:srcRect/>
          <a:stretch/>
        </p:blipFill>
        <p:spPr>
          <a:xfrm>
            <a:off x="10497672" y="-12700"/>
            <a:ext cx="1613365" cy="1412873"/>
          </a:xfrm>
          <a:prstGeom prst="rect">
            <a:avLst/>
          </a:prstGeom>
          <a:noFill/>
          <a:ln>
            <a:noFill/>
          </a:ln>
        </p:spPr>
      </p:pic>
      <p:sp>
        <p:nvSpPr>
          <p:cNvPr id="103" name="Google Shape;103;g25598ab0e0c_1_0"/>
          <p:cNvSpPr txBox="1"/>
          <p:nvPr/>
        </p:nvSpPr>
        <p:spPr>
          <a:xfrm>
            <a:off x="1561089" y="1400173"/>
            <a:ext cx="8550000" cy="4001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dirty="0">
                <a:solidFill>
                  <a:schemeClr val="dk1"/>
                </a:solidFill>
                <a:latin typeface="Calibri"/>
                <a:ea typeface="Calibri"/>
                <a:cs typeface="Calibri"/>
                <a:sym typeface="Calibri"/>
              </a:rPr>
              <a:t>Staffing:</a:t>
            </a:r>
            <a:endParaRPr sz="32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sz="32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GB" sz="2800" b="0" i="1" u="none" strike="noStrike" cap="none" dirty="0" smtClean="0">
                <a:solidFill>
                  <a:schemeClr val="dk1"/>
                </a:solidFill>
                <a:latin typeface="Calibri"/>
                <a:ea typeface="Calibri"/>
                <a:cs typeface="Calibri"/>
                <a:sym typeface="Calibri"/>
              </a:rPr>
              <a:t>Teachers</a:t>
            </a:r>
          </a:p>
          <a:p>
            <a:pPr marL="0" marR="0" lvl="0" indent="0" algn="ctr" rtl="0">
              <a:lnSpc>
                <a:spcPct val="100000"/>
              </a:lnSpc>
              <a:spcBef>
                <a:spcPts val="0"/>
              </a:spcBef>
              <a:spcAft>
                <a:spcPts val="0"/>
              </a:spcAft>
              <a:buClr>
                <a:srgbClr val="000000"/>
              </a:buClr>
              <a:buSzPts val="3200"/>
              <a:buFont typeface="Arial"/>
              <a:buNone/>
            </a:pPr>
            <a:r>
              <a:rPr lang="en-GB" sz="2800" i="1" dirty="0" smtClean="0">
                <a:solidFill>
                  <a:srgbClr val="002060"/>
                </a:solidFill>
                <a:latin typeface="Calibri"/>
                <a:ea typeface="Calibri"/>
                <a:cs typeface="Calibri"/>
                <a:sym typeface="Calibri"/>
              </a:rPr>
              <a:t>Miss Webster, Miss Worthington</a:t>
            </a:r>
          </a:p>
          <a:p>
            <a:pPr marL="0" marR="0" lvl="0" indent="0" algn="ctr" rtl="0">
              <a:lnSpc>
                <a:spcPct val="100000"/>
              </a:lnSpc>
              <a:spcBef>
                <a:spcPts val="0"/>
              </a:spcBef>
              <a:spcAft>
                <a:spcPts val="0"/>
              </a:spcAft>
              <a:buClr>
                <a:srgbClr val="000000"/>
              </a:buClr>
              <a:buSzPts val="3200"/>
              <a:buFont typeface="Arial"/>
              <a:buNone/>
            </a:pPr>
            <a:r>
              <a:rPr lang="en-GB" sz="2800" b="0" i="1" u="none" strike="noStrike" cap="none" dirty="0" smtClean="0">
                <a:solidFill>
                  <a:srgbClr val="002060"/>
                </a:solidFill>
                <a:latin typeface="Calibri"/>
                <a:ea typeface="Calibri"/>
                <a:cs typeface="Calibri"/>
                <a:sym typeface="Calibri"/>
              </a:rPr>
              <a:t>Mrs </a:t>
            </a:r>
            <a:r>
              <a:rPr lang="en-GB" sz="2800" b="0" i="1" u="none" strike="noStrike" cap="none" dirty="0" err="1" smtClean="0">
                <a:solidFill>
                  <a:srgbClr val="002060"/>
                </a:solidFill>
                <a:latin typeface="Calibri"/>
                <a:ea typeface="Calibri"/>
                <a:cs typeface="Calibri"/>
                <a:sym typeface="Calibri"/>
              </a:rPr>
              <a:t>Balmer</a:t>
            </a:r>
            <a:endParaRPr sz="2800" b="0" i="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GB" sz="2800" b="0" i="1" u="none" strike="noStrike" cap="none" dirty="0">
                <a:solidFill>
                  <a:schemeClr val="dk1"/>
                </a:solidFill>
                <a:latin typeface="Calibri"/>
                <a:ea typeface="Calibri"/>
                <a:cs typeface="Calibri"/>
                <a:sym typeface="Calibri"/>
              </a:rPr>
              <a:t>Teaching </a:t>
            </a:r>
            <a:r>
              <a:rPr lang="en-GB" sz="2800" b="0" i="1" u="none" strike="noStrike" cap="none" dirty="0" smtClean="0">
                <a:solidFill>
                  <a:schemeClr val="dk1"/>
                </a:solidFill>
                <a:latin typeface="Calibri"/>
                <a:ea typeface="Calibri"/>
                <a:cs typeface="Calibri"/>
                <a:sym typeface="Calibri"/>
              </a:rPr>
              <a:t>assistants</a:t>
            </a:r>
          </a:p>
          <a:p>
            <a:pPr marL="0" marR="0" lvl="0" indent="0" algn="ctr" rtl="0">
              <a:lnSpc>
                <a:spcPct val="100000"/>
              </a:lnSpc>
              <a:spcBef>
                <a:spcPts val="0"/>
              </a:spcBef>
              <a:spcAft>
                <a:spcPts val="0"/>
              </a:spcAft>
              <a:buClr>
                <a:srgbClr val="000000"/>
              </a:buClr>
              <a:buSzPts val="3200"/>
              <a:buFont typeface="Arial"/>
              <a:buNone/>
            </a:pPr>
            <a:r>
              <a:rPr lang="en-GB" sz="2800" i="1" dirty="0" smtClean="0">
                <a:solidFill>
                  <a:srgbClr val="002060"/>
                </a:solidFill>
                <a:latin typeface="Calibri"/>
                <a:ea typeface="Calibri"/>
                <a:cs typeface="Calibri"/>
                <a:sym typeface="Calibri"/>
              </a:rPr>
              <a:t>Miss Jones and Miss Robinson</a:t>
            </a:r>
            <a:endParaRPr sz="32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sz="3200" b="1" i="0" u="sng"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104" name="Google Shape;104;g25598ab0e0c_1_0"/>
          <p:cNvPicPr preferRelativeResize="0"/>
          <p:nvPr/>
        </p:nvPicPr>
        <p:blipFill rotWithShape="1">
          <a:blip r:embed="rId4">
            <a:alphaModFix/>
          </a:blip>
          <a:srcRect/>
          <a:stretch/>
        </p:blipFill>
        <p:spPr>
          <a:xfrm>
            <a:off x="111000" y="0"/>
            <a:ext cx="1613375" cy="18485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g25598ab0e0c_1_0"/>
          <p:cNvPicPr preferRelativeResize="0"/>
          <p:nvPr/>
        </p:nvPicPr>
        <p:blipFill rotWithShape="1">
          <a:blip r:embed="rId3">
            <a:alphaModFix/>
          </a:blip>
          <a:srcRect/>
          <a:stretch/>
        </p:blipFill>
        <p:spPr>
          <a:xfrm>
            <a:off x="10497672" y="-12700"/>
            <a:ext cx="1613365" cy="1412873"/>
          </a:xfrm>
          <a:prstGeom prst="rect">
            <a:avLst/>
          </a:prstGeom>
          <a:noFill/>
          <a:ln>
            <a:noFill/>
          </a:ln>
        </p:spPr>
      </p:pic>
      <p:sp>
        <p:nvSpPr>
          <p:cNvPr id="103" name="Google Shape;103;g25598ab0e0c_1_0"/>
          <p:cNvSpPr txBox="1"/>
          <p:nvPr/>
        </p:nvSpPr>
        <p:spPr>
          <a:xfrm>
            <a:off x="1724375" y="319664"/>
            <a:ext cx="8550000" cy="62170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dirty="0">
                <a:solidFill>
                  <a:schemeClr val="dk1"/>
                </a:solidFill>
                <a:latin typeface="Calibri"/>
                <a:ea typeface="Calibri"/>
                <a:cs typeface="Calibri"/>
                <a:sym typeface="Calibri"/>
              </a:rPr>
              <a:t>Staffing</a:t>
            </a:r>
            <a:r>
              <a:rPr lang="en-GB" sz="3200" b="1" i="0" u="sng" strike="noStrike" cap="none" dirty="0" smtClean="0">
                <a:solidFill>
                  <a:schemeClr val="dk1"/>
                </a:solidFill>
                <a:latin typeface="Calibri"/>
                <a:ea typeface="Calibri"/>
                <a:cs typeface="Calibri"/>
                <a:sym typeface="Calibri"/>
              </a:rPr>
              <a:t>: Further Support</a:t>
            </a:r>
            <a:endParaRPr sz="32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sz="3200" b="1" i="0" u="sng" strike="noStrike" cap="none" dirty="0">
              <a:solidFill>
                <a:schemeClr val="dk1"/>
              </a:solidFill>
              <a:latin typeface="Calibri"/>
              <a:ea typeface="Calibri"/>
              <a:cs typeface="Calibri"/>
              <a:sym typeface="Calibri"/>
            </a:endParaRPr>
          </a:p>
          <a:p>
            <a:pPr lvl="0" algn="ctr">
              <a:buSzPts val="3200"/>
            </a:pPr>
            <a:r>
              <a:rPr lang="en-GB" sz="2800" i="1" dirty="0">
                <a:solidFill>
                  <a:schemeClr val="dk1"/>
                </a:solidFill>
                <a:latin typeface="Calibri"/>
                <a:ea typeface="Calibri"/>
                <a:cs typeface="Calibri"/>
                <a:sym typeface="Calibri"/>
              </a:rPr>
              <a:t>Phase leaders</a:t>
            </a:r>
          </a:p>
          <a:p>
            <a:pPr lvl="0" algn="ctr">
              <a:buSzPts val="3200"/>
            </a:pPr>
            <a:r>
              <a:rPr lang="en-GB" sz="2800" i="1" dirty="0">
                <a:solidFill>
                  <a:srgbClr val="002060"/>
                </a:solidFill>
                <a:latin typeface="Calibri"/>
                <a:ea typeface="Calibri"/>
                <a:cs typeface="Calibri"/>
                <a:sym typeface="Calibri"/>
              </a:rPr>
              <a:t>Mrs </a:t>
            </a:r>
            <a:r>
              <a:rPr lang="en-GB" sz="2800" i="1" dirty="0" smtClean="0">
                <a:solidFill>
                  <a:srgbClr val="002060"/>
                </a:solidFill>
                <a:latin typeface="Calibri"/>
                <a:ea typeface="Calibri"/>
                <a:cs typeface="Calibri"/>
                <a:sym typeface="Calibri"/>
              </a:rPr>
              <a:t>Lees</a:t>
            </a:r>
          </a:p>
          <a:p>
            <a:pPr lvl="0" algn="ctr">
              <a:buSzPts val="3200"/>
            </a:pPr>
            <a:endParaRPr lang="en-GB" sz="2800" i="1" dirty="0">
              <a:solidFill>
                <a:srgbClr val="002060"/>
              </a:solidFill>
              <a:latin typeface="Calibri"/>
              <a:ea typeface="Calibri"/>
              <a:cs typeface="Calibri"/>
              <a:sym typeface="Calibri"/>
            </a:endParaRPr>
          </a:p>
          <a:p>
            <a:pPr lvl="0" algn="ctr">
              <a:buSzPts val="3200"/>
            </a:pPr>
            <a:r>
              <a:rPr lang="en-GB" sz="2800" i="1" dirty="0">
                <a:solidFill>
                  <a:schemeClr val="dk1"/>
                </a:solidFill>
                <a:latin typeface="Calibri"/>
                <a:ea typeface="Calibri"/>
                <a:cs typeface="Calibri"/>
                <a:sym typeface="Calibri"/>
              </a:rPr>
              <a:t>Head teacher </a:t>
            </a:r>
          </a:p>
          <a:p>
            <a:pPr lvl="0" algn="ctr">
              <a:buSzPts val="3200"/>
            </a:pPr>
            <a:r>
              <a:rPr lang="en-GB" sz="2800" i="1" dirty="0">
                <a:solidFill>
                  <a:srgbClr val="002060"/>
                </a:solidFill>
                <a:latin typeface="Calibri"/>
                <a:ea typeface="Calibri"/>
                <a:cs typeface="Calibri"/>
                <a:sym typeface="Calibri"/>
              </a:rPr>
              <a:t>Mrs Fry</a:t>
            </a:r>
          </a:p>
          <a:p>
            <a:pPr lvl="0" algn="ctr">
              <a:buSzPts val="3200"/>
            </a:pPr>
            <a:r>
              <a:rPr lang="en-GB" sz="2800" i="1" dirty="0">
                <a:solidFill>
                  <a:schemeClr val="dk1"/>
                </a:solidFill>
                <a:latin typeface="Calibri"/>
                <a:ea typeface="Calibri"/>
                <a:cs typeface="Calibri"/>
                <a:sym typeface="Calibri"/>
              </a:rPr>
              <a:t>Pastoral</a:t>
            </a:r>
          </a:p>
          <a:p>
            <a:pPr lvl="0" algn="ctr">
              <a:buSzPts val="3200"/>
            </a:pPr>
            <a:r>
              <a:rPr lang="en-GB" sz="2800" i="1" dirty="0" smtClean="0">
                <a:solidFill>
                  <a:srgbClr val="002060"/>
                </a:solidFill>
                <a:latin typeface="Calibri"/>
                <a:ea typeface="Calibri"/>
                <a:cs typeface="Calibri"/>
                <a:sym typeface="Calibri"/>
              </a:rPr>
              <a:t>Mrs Lockett</a:t>
            </a:r>
            <a:endParaRPr lang="en-GB" sz="2800" i="1" dirty="0">
              <a:solidFill>
                <a:srgbClr val="002060"/>
              </a:solidFill>
              <a:latin typeface="Calibri"/>
              <a:ea typeface="Calibri"/>
              <a:cs typeface="Calibri"/>
              <a:sym typeface="Calibri"/>
            </a:endParaRPr>
          </a:p>
          <a:p>
            <a:pPr lvl="0" algn="ctr">
              <a:buSzPts val="3200"/>
            </a:pPr>
            <a:r>
              <a:rPr lang="en-GB" sz="2800" i="1" dirty="0" err="1">
                <a:solidFill>
                  <a:schemeClr val="dk1"/>
                </a:solidFill>
                <a:latin typeface="Calibri"/>
                <a:ea typeface="Calibri"/>
                <a:cs typeface="Calibri"/>
                <a:sym typeface="Calibri"/>
              </a:rPr>
              <a:t>SENCo</a:t>
            </a:r>
            <a:endParaRPr lang="en-GB" sz="2800" i="1" dirty="0">
              <a:solidFill>
                <a:schemeClr val="dk1"/>
              </a:solidFill>
              <a:latin typeface="Calibri"/>
              <a:ea typeface="Calibri"/>
              <a:cs typeface="Calibri"/>
              <a:sym typeface="Calibri"/>
            </a:endParaRPr>
          </a:p>
          <a:p>
            <a:pPr lvl="0" algn="ctr">
              <a:buSzPts val="3200"/>
            </a:pPr>
            <a:r>
              <a:rPr lang="en-GB" sz="2800" i="1" dirty="0">
                <a:solidFill>
                  <a:srgbClr val="002060"/>
                </a:solidFill>
                <a:latin typeface="Calibri"/>
                <a:ea typeface="Calibri"/>
                <a:cs typeface="Calibri"/>
                <a:sym typeface="Calibri"/>
              </a:rPr>
              <a:t>Mrs </a:t>
            </a:r>
            <a:r>
              <a:rPr lang="en-GB" sz="2800" i="1" dirty="0" err="1">
                <a:solidFill>
                  <a:srgbClr val="002060"/>
                </a:solidFill>
                <a:latin typeface="Calibri"/>
                <a:ea typeface="Calibri"/>
                <a:cs typeface="Calibri"/>
                <a:sym typeface="Calibri"/>
              </a:rPr>
              <a:t>Balmer</a:t>
            </a:r>
            <a:endParaRPr lang="en-GB" sz="2800" i="1"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sz="32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sz="3200" b="1" i="0" u="sng"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104" name="Google Shape;104;g25598ab0e0c_1_0"/>
          <p:cNvPicPr preferRelativeResize="0"/>
          <p:nvPr/>
        </p:nvPicPr>
        <p:blipFill rotWithShape="1">
          <a:blip r:embed="rId4">
            <a:alphaModFix/>
          </a:blip>
          <a:srcRect/>
          <a:stretch/>
        </p:blipFill>
        <p:spPr>
          <a:xfrm>
            <a:off x="111000" y="0"/>
            <a:ext cx="1613375" cy="1848582"/>
          </a:xfrm>
          <a:prstGeom prst="rect">
            <a:avLst/>
          </a:prstGeom>
          <a:noFill/>
          <a:ln>
            <a:noFill/>
          </a:ln>
        </p:spPr>
      </p:pic>
    </p:spTree>
    <p:extLst>
      <p:ext uri="{BB962C8B-B14F-4D97-AF65-F5344CB8AC3E}">
        <p14:creationId xmlns:p14="http://schemas.microsoft.com/office/powerpoint/2010/main" val="56773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82406" y="131281"/>
            <a:ext cx="9843516" cy="6579108"/>
          </a:xfrm>
          <a:prstGeom prst="rect">
            <a:avLst/>
          </a:prstGeom>
        </p:spPr>
      </p:pic>
    </p:spTree>
    <p:extLst>
      <p:ext uri="{BB962C8B-B14F-4D97-AF65-F5344CB8AC3E}">
        <p14:creationId xmlns:p14="http://schemas.microsoft.com/office/powerpoint/2010/main" val="73265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4"/>
          <p:cNvPicPr preferRelativeResize="0"/>
          <p:nvPr/>
        </p:nvPicPr>
        <p:blipFill rotWithShape="1">
          <a:blip r:embed="rId3">
            <a:alphaModFix/>
          </a:blip>
          <a:srcRect/>
          <a:stretch/>
        </p:blipFill>
        <p:spPr>
          <a:xfrm>
            <a:off x="10497672" y="-12700"/>
            <a:ext cx="1613366" cy="1412875"/>
          </a:xfrm>
          <a:prstGeom prst="rect">
            <a:avLst/>
          </a:prstGeom>
          <a:noFill/>
          <a:ln>
            <a:noFill/>
          </a:ln>
        </p:spPr>
      </p:pic>
      <p:sp>
        <p:nvSpPr>
          <p:cNvPr id="119" name="Google Shape;119;p4"/>
          <p:cNvSpPr txBox="1"/>
          <p:nvPr/>
        </p:nvSpPr>
        <p:spPr>
          <a:xfrm>
            <a:off x="1613377" y="850774"/>
            <a:ext cx="9246000" cy="27391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sng" strike="noStrike" cap="none" dirty="0">
                <a:solidFill>
                  <a:schemeClr val="dk1"/>
                </a:solidFill>
                <a:latin typeface="Calibri"/>
                <a:ea typeface="Calibri"/>
                <a:cs typeface="Calibri"/>
                <a:sym typeface="Calibri"/>
              </a:rPr>
              <a:t>Daily Routines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a:solidFill>
                  <a:schemeClr val="dk1"/>
                </a:solidFill>
                <a:latin typeface="Calibri"/>
                <a:ea typeface="Calibri"/>
                <a:cs typeface="Calibri"/>
                <a:sym typeface="Calibri"/>
              </a:rPr>
              <a:t>A healthy snack can be brought in from home or purchased from </a:t>
            </a:r>
            <a:r>
              <a:rPr lang="en-GB" sz="1800" b="0" i="1" u="none" strike="noStrike" cap="none" dirty="0" smtClean="0">
                <a:solidFill>
                  <a:schemeClr val="dk1"/>
                </a:solidFill>
                <a:latin typeface="Calibri"/>
                <a:ea typeface="Calibri"/>
                <a:cs typeface="Calibri"/>
                <a:sym typeface="Calibri"/>
              </a:rPr>
              <a:t>canteen.</a:t>
            </a:r>
            <a:endParaRPr sz="18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i="1" dirty="0">
                <a:solidFill>
                  <a:schemeClr val="dk1"/>
                </a:solidFill>
                <a:latin typeface="Calibri"/>
                <a:ea typeface="Calibri"/>
                <a:cs typeface="Calibri"/>
                <a:sym typeface="Calibri"/>
              </a:rPr>
              <a:t>W</a:t>
            </a:r>
            <a:r>
              <a:rPr lang="en-GB" sz="1800" b="0" i="1" u="none" strike="noStrike" cap="none" dirty="0" smtClean="0">
                <a:solidFill>
                  <a:schemeClr val="dk1"/>
                </a:solidFill>
                <a:latin typeface="Calibri"/>
                <a:ea typeface="Calibri"/>
                <a:cs typeface="Calibri"/>
                <a:sym typeface="Calibri"/>
              </a:rPr>
              <a:t>ater </a:t>
            </a:r>
            <a:r>
              <a:rPr lang="en-GB" sz="1800" b="0" i="1" u="none" strike="noStrike" cap="none" dirty="0">
                <a:solidFill>
                  <a:schemeClr val="dk1"/>
                </a:solidFill>
                <a:latin typeface="Calibri"/>
                <a:ea typeface="Calibri"/>
                <a:cs typeface="Calibri"/>
                <a:sym typeface="Calibri"/>
              </a:rPr>
              <a:t>bottle every </a:t>
            </a:r>
            <a:r>
              <a:rPr lang="en-GB" sz="1800" b="0" i="1" u="none" strike="noStrike" cap="none" dirty="0" smtClean="0">
                <a:solidFill>
                  <a:schemeClr val="dk1"/>
                </a:solidFill>
                <a:latin typeface="Calibri"/>
                <a:ea typeface="Calibri"/>
                <a:cs typeface="Calibri"/>
                <a:sym typeface="Calibri"/>
              </a:rPr>
              <a:t>day</a:t>
            </a: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smtClean="0">
                <a:solidFill>
                  <a:schemeClr val="dk1"/>
                </a:solidFill>
                <a:latin typeface="Calibri"/>
                <a:ea typeface="Calibri"/>
                <a:cs typeface="Calibri"/>
                <a:sym typeface="Calibri"/>
              </a:rPr>
              <a:t>Break </a:t>
            </a:r>
            <a:r>
              <a:rPr lang="en-GB" sz="1800" b="0" i="1" u="none" strike="noStrike" cap="none" dirty="0">
                <a:solidFill>
                  <a:schemeClr val="dk1"/>
                </a:solidFill>
                <a:latin typeface="Calibri"/>
                <a:ea typeface="Calibri"/>
                <a:cs typeface="Calibri"/>
                <a:sym typeface="Calibri"/>
              </a:rPr>
              <a:t>times - activities available on playground</a:t>
            </a:r>
            <a:endParaRPr sz="18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a:solidFill>
                  <a:schemeClr val="dk1"/>
                </a:solidFill>
                <a:latin typeface="Calibri"/>
                <a:ea typeface="Calibri"/>
                <a:cs typeface="Calibri"/>
                <a:sym typeface="Calibri"/>
              </a:rPr>
              <a:t>Quiet </a:t>
            </a:r>
            <a:r>
              <a:rPr lang="en-GB" sz="1800" b="0" i="1" u="none" strike="noStrike" cap="none" dirty="0" smtClean="0">
                <a:solidFill>
                  <a:schemeClr val="dk1"/>
                </a:solidFill>
                <a:latin typeface="Calibri"/>
                <a:ea typeface="Calibri"/>
                <a:cs typeface="Calibri"/>
                <a:sym typeface="Calibri"/>
              </a:rPr>
              <a:t>Club – for children with specific needs</a:t>
            </a:r>
            <a:endParaRPr sz="18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a:solidFill>
                  <a:schemeClr val="dk1"/>
                </a:solidFill>
                <a:latin typeface="Calibri"/>
                <a:ea typeface="Calibri"/>
                <a:cs typeface="Calibri"/>
                <a:sym typeface="Calibri"/>
              </a:rPr>
              <a:t>Midshires - Lunch menu/ arrangements - Tasting menus available in the hall</a:t>
            </a:r>
            <a:endParaRPr sz="18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120" name="Google Shape;120;p4"/>
          <p:cNvPicPr preferRelativeResize="0"/>
          <p:nvPr/>
        </p:nvPicPr>
        <p:blipFill rotWithShape="1">
          <a:blip r:embed="rId4">
            <a:alphaModFix/>
          </a:blip>
          <a:srcRect/>
          <a:stretch/>
        </p:blipFill>
        <p:spPr>
          <a:xfrm>
            <a:off x="0" y="0"/>
            <a:ext cx="1613375" cy="18485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044" y="166232"/>
            <a:ext cx="11545911" cy="6525536"/>
          </a:xfrm>
          <a:prstGeom prst="rect">
            <a:avLst/>
          </a:prstGeom>
        </p:spPr>
      </p:pic>
    </p:spTree>
    <p:extLst>
      <p:ext uri="{BB962C8B-B14F-4D97-AF65-F5344CB8AC3E}">
        <p14:creationId xmlns:p14="http://schemas.microsoft.com/office/powerpoint/2010/main" val="44923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5"/>
          <p:cNvPicPr preferRelativeResize="0"/>
          <p:nvPr/>
        </p:nvPicPr>
        <p:blipFill rotWithShape="1">
          <a:blip r:embed="rId3">
            <a:alphaModFix/>
          </a:blip>
          <a:srcRect/>
          <a:stretch/>
        </p:blipFill>
        <p:spPr>
          <a:xfrm>
            <a:off x="10497672" y="-12700"/>
            <a:ext cx="1613366" cy="1412875"/>
          </a:xfrm>
          <a:prstGeom prst="rect">
            <a:avLst/>
          </a:prstGeom>
          <a:noFill/>
          <a:ln>
            <a:noFill/>
          </a:ln>
        </p:spPr>
      </p:pic>
      <p:sp>
        <p:nvSpPr>
          <p:cNvPr id="127" name="Google Shape;127;p5"/>
          <p:cNvSpPr txBox="1"/>
          <p:nvPr/>
        </p:nvSpPr>
        <p:spPr>
          <a:xfrm>
            <a:off x="1256675" y="1089899"/>
            <a:ext cx="9547500" cy="246217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sng" strike="noStrike" cap="none" dirty="0">
                <a:solidFill>
                  <a:schemeClr val="dk1"/>
                </a:solidFill>
                <a:latin typeface="Calibri"/>
                <a:ea typeface="Calibri"/>
                <a:cs typeface="Calibri"/>
                <a:sym typeface="Calibri"/>
              </a:rPr>
              <a:t>Year Group Readiness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smtClean="0">
                <a:solidFill>
                  <a:schemeClr val="dk1"/>
                </a:solidFill>
                <a:latin typeface="Calibri"/>
                <a:ea typeface="Calibri"/>
                <a:cs typeface="Calibri"/>
                <a:sym typeface="Calibri"/>
              </a:rPr>
              <a:t>In Year 5, we promote a high level of independence and support children with gaining a level of maturity needed for Year 6 and high school.</a:t>
            </a:r>
          </a:p>
          <a:p>
            <a:pPr marL="0" marR="0" lvl="0" indent="0" algn="l" rtl="0">
              <a:lnSpc>
                <a:spcPct val="100000"/>
              </a:lnSpc>
              <a:spcBef>
                <a:spcPts val="0"/>
              </a:spcBef>
              <a:spcAft>
                <a:spcPts val="0"/>
              </a:spcAft>
              <a:buClr>
                <a:srgbClr val="000000"/>
              </a:buClr>
              <a:buSzPts val="1800"/>
              <a:buFont typeface="Arial"/>
              <a:buNone/>
            </a:pPr>
            <a:endParaRPr lang="en-GB" sz="1800" i="1" dirty="0">
              <a:solidFill>
                <a:schemeClr val="dk1"/>
              </a:solidFill>
              <a:latin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smtClean="0">
                <a:solidFill>
                  <a:schemeClr val="dk1"/>
                </a:solidFill>
                <a:latin typeface="Calibri"/>
                <a:ea typeface="Arial"/>
                <a:cs typeface="Calibri"/>
                <a:sym typeface="Calibri"/>
              </a:rPr>
              <a:t>Children are encouraged to be responsible for their own belongings, their home work and their learning in the classroom.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128" name="Google Shape;128;p5"/>
          <p:cNvPicPr preferRelativeResize="0"/>
          <p:nvPr/>
        </p:nvPicPr>
        <p:blipFill rotWithShape="1">
          <a:blip r:embed="rId4">
            <a:alphaModFix/>
          </a:blip>
          <a:srcRect/>
          <a:stretch/>
        </p:blipFill>
        <p:spPr>
          <a:xfrm>
            <a:off x="111000" y="0"/>
            <a:ext cx="1613375" cy="1848582"/>
          </a:xfrm>
          <a:prstGeom prst="rect">
            <a:avLst/>
          </a:prstGeom>
          <a:noFill/>
          <a:ln>
            <a:noFill/>
          </a:ln>
        </p:spPr>
      </p:pic>
      <p:sp>
        <p:nvSpPr>
          <p:cNvPr id="6" name="Google Shape;134;p6"/>
          <p:cNvSpPr txBox="1"/>
          <p:nvPr/>
        </p:nvSpPr>
        <p:spPr>
          <a:xfrm>
            <a:off x="1355271" y="3552071"/>
            <a:ext cx="9142401" cy="27391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sng" strike="noStrike" cap="none" dirty="0">
                <a:solidFill>
                  <a:schemeClr val="dk1"/>
                </a:solidFill>
                <a:latin typeface="Calibri"/>
                <a:ea typeface="Calibri"/>
                <a:cs typeface="Calibri"/>
                <a:sym typeface="Calibri"/>
              </a:rPr>
              <a:t>Assessment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a:solidFill>
                  <a:schemeClr val="dk1"/>
                </a:solidFill>
                <a:latin typeface="Calibri"/>
                <a:ea typeface="Calibri"/>
                <a:cs typeface="Calibri"/>
                <a:sym typeface="Calibri"/>
              </a:rPr>
              <a:t>Information relevant to your year group e.g.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smtClean="0">
                <a:solidFill>
                  <a:schemeClr val="dk1"/>
                </a:solidFill>
                <a:latin typeface="Calibri"/>
                <a:ea typeface="Calibri"/>
                <a:cs typeface="Calibri"/>
                <a:sym typeface="Calibri"/>
              </a:rPr>
              <a:t>Phonics – if required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smtClean="0">
                <a:solidFill>
                  <a:schemeClr val="dk1"/>
                </a:solidFill>
                <a:latin typeface="Calibri"/>
                <a:ea typeface="Calibri"/>
                <a:cs typeface="Calibri"/>
                <a:sym typeface="Calibri"/>
              </a:rPr>
              <a:t>Reading </a:t>
            </a:r>
            <a:r>
              <a:rPr lang="en-GB" sz="1800" b="0" i="1" u="none" strike="noStrike" cap="none" dirty="0">
                <a:solidFill>
                  <a:schemeClr val="dk1"/>
                </a:solidFill>
                <a:latin typeface="Calibri"/>
                <a:ea typeface="Calibri"/>
                <a:cs typeface="Calibri"/>
                <a:sym typeface="Calibri"/>
              </a:rPr>
              <a:t>fluency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smtClean="0">
                <a:solidFill>
                  <a:schemeClr val="dk1"/>
                </a:solidFill>
                <a:latin typeface="Calibri"/>
                <a:ea typeface="Calibri"/>
                <a:cs typeface="Calibri"/>
                <a:sym typeface="Calibri"/>
              </a:rPr>
              <a:t>NTS termly assessments</a:t>
            </a:r>
            <a:endParaRPr sz="1400" b="0" i="0" u="none" strike="noStrike" cap="none"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i="1" dirty="0" smtClean="0">
                <a:solidFill>
                  <a:schemeClr val="dk1"/>
                </a:solidFill>
                <a:latin typeface="Calibri"/>
                <a:ea typeface="Calibri"/>
                <a:cs typeface="Calibri"/>
                <a:sym typeface="Calibri"/>
              </a:rPr>
              <a:t>This informs how we structure the support.</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p:cNvPicPr preferRelativeResize="0"/>
          <p:nvPr/>
        </p:nvPicPr>
        <p:blipFill rotWithShape="1">
          <a:blip r:embed="rId3">
            <a:alphaModFix/>
          </a:blip>
          <a:srcRect/>
          <a:stretch/>
        </p:blipFill>
        <p:spPr>
          <a:xfrm>
            <a:off x="10497672" y="-12700"/>
            <a:ext cx="1613366" cy="1412875"/>
          </a:xfrm>
          <a:prstGeom prst="rect">
            <a:avLst/>
          </a:prstGeom>
          <a:noFill/>
          <a:ln>
            <a:noFill/>
          </a:ln>
        </p:spPr>
      </p:pic>
      <p:sp>
        <p:nvSpPr>
          <p:cNvPr id="141" name="Google Shape;141;p7"/>
          <p:cNvSpPr txBox="1"/>
          <p:nvPr/>
        </p:nvSpPr>
        <p:spPr>
          <a:xfrm>
            <a:off x="3109912" y="533399"/>
            <a:ext cx="5972175"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sng" strike="noStrike" cap="none">
                <a:solidFill>
                  <a:schemeClr val="dk1"/>
                </a:solidFill>
                <a:latin typeface="Calibri"/>
                <a:ea typeface="Calibri"/>
                <a:cs typeface="Calibri"/>
                <a:sym typeface="Calibri"/>
              </a:rPr>
              <a:t>PE Days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2" name="Google Shape;142;p7"/>
          <p:cNvPicPr preferRelativeResize="0"/>
          <p:nvPr/>
        </p:nvPicPr>
        <p:blipFill rotWithShape="1">
          <a:blip r:embed="rId4">
            <a:alphaModFix/>
          </a:blip>
          <a:srcRect/>
          <a:stretch/>
        </p:blipFill>
        <p:spPr>
          <a:xfrm>
            <a:off x="111000" y="0"/>
            <a:ext cx="1613375" cy="1848582"/>
          </a:xfrm>
          <a:prstGeom prst="rect">
            <a:avLst/>
          </a:prstGeom>
          <a:noFill/>
          <a:ln>
            <a:noFill/>
          </a:ln>
        </p:spPr>
      </p:pic>
      <p:sp>
        <p:nvSpPr>
          <p:cNvPr id="143" name="Google Shape;143;p7"/>
          <p:cNvSpPr txBox="1"/>
          <p:nvPr/>
        </p:nvSpPr>
        <p:spPr>
          <a:xfrm>
            <a:off x="1338943" y="1578575"/>
            <a:ext cx="8957782" cy="5324504"/>
          </a:xfrm>
          <a:prstGeom prst="rect">
            <a:avLst/>
          </a:prstGeom>
          <a:noFill/>
          <a:ln>
            <a:noFill/>
          </a:ln>
        </p:spPr>
        <p:txBody>
          <a:bodyPr spcFirstLastPara="1" wrap="square" lIns="91425" tIns="91425" rIns="91425" bIns="91425" anchor="t" anchorCtr="0">
            <a:spAutoFit/>
          </a:bodyPr>
          <a:lstStyle/>
          <a:p>
            <a:pPr lvl="0">
              <a:buSzPts val="1400"/>
            </a:pPr>
            <a:r>
              <a:rPr lang="en-GB" sz="3200" dirty="0">
                <a:latin typeface="Comic Sans MS" panose="030F0702030302020204" pitchFamily="66" charset="0"/>
                <a:ea typeface="Calibri"/>
                <a:cs typeface="Calibri"/>
                <a:sym typeface="Calibri"/>
              </a:rPr>
              <a:t>Please can you name </a:t>
            </a:r>
            <a:r>
              <a:rPr lang="en-GB" sz="3200" b="1" u="sng" dirty="0">
                <a:latin typeface="Comic Sans MS" panose="030F0702030302020204" pitchFamily="66" charset="0"/>
                <a:ea typeface="Calibri"/>
                <a:cs typeface="Calibri"/>
                <a:sym typeface="Calibri"/>
              </a:rPr>
              <a:t>ALL</a:t>
            </a:r>
            <a:r>
              <a:rPr lang="en-GB" sz="3200" dirty="0">
                <a:latin typeface="Comic Sans MS" panose="030F0702030302020204" pitchFamily="66" charset="0"/>
                <a:ea typeface="Calibri"/>
                <a:cs typeface="Calibri"/>
                <a:sym typeface="Calibri"/>
              </a:rPr>
              <a:t> uniform and </a:t>
            </a:r>
            <a:r>
              <a:rPr lang="en-GB" sz="3200" b="1" u="sng" dirty="0">
                <a:latin typeface="Comic Sans MS" panose="030F0702030302020204" pitchFamily="66" charset="0"/>
                <a:ea typeface="Calibri"/>
                <a:cs typeface="Calibri"/>
                <a:sym typeface="Calibri"/>
              </a:rPr>
              <a:t>All</a:t>
            </a:r>
            <a:r>
              <a:rPr lang="en-GB" sz="3200" dirty="0">
                <a:latin typeface="Comic Sans MS" panose="030F0702030302020204" pitchFamily="66" charset="0"/>
                <a:ea typeface="Calibri"/>
                <a:cs typeface="Calibri"/>
                <a:sym typeface="Calibri"/>
              </a:rPr>
              <a:t> PE </a:t>
            </a:r>
            <a:r>
              <a:rPr lang="en-GB" sz="3200" dirty="0" smtClean="0">
                <a:latin typeface="Comic Sans MS" panose="030F0702030302020204" pitchFamily="66" charset="0"/>
                <a:ea typeface="Calibri"/>
                <a:cs typeface="Calibri"/>
                <a:sym typeface="Calibri"/>
              </a:rPr>
              <a:t>Kits.</a:t>
            </a:r>
          </a:p>
          <a:p>
            <a:pPr lvl="0">
              <a:buSzPts val="1400"/>
            </a:pPr>
            <a:endParaRPr lang="en-GB" sz="3200" dirty="0">
              <a:latin typeface="Comic Sans MS" panose="030F0702030302020204" pitchFamily="66" charset="0"/>
              <a:ea typeface="Calibri"/>
              <a:cs typeface="Calibri"/>
              <a:sym typeface="Calibri"/>
            </a:endParaRPr>
          </a:p>
          <a:p>
            <a:pPr lvl="0">
              <a:buSzPts val="1400"/>
            </a:pPr>
            <a:r>
              <a:rPr lang="en-GB" sz="3200" dirty="0">
                <a:latin typeface="Comic Sans MS" panose="030F0702030302020204" pitchFamily="66" charset="0"/>
                <a:ea typeface="Calibri"/>
                <a:cs typeface="Calibri"/>
                <a:sym typeface="Calibri"/>
              </a:rPr>
              <a:t>K</a:t>
            </a:r>
            <a:r>
              <a:rPr lang="en-GB" sz="3200" dirty="0" smtClean="0">
                <a:latin typeface="Comic Sans MS" panose="030F0702030302020204" pitchFamily="66" charset="0"/>
                <a:ea typeface="Calibri"/>
                <a:cs typeface="Calibri"/>
                <a:sym typeface="Calibri"/>
              </a:rPr>
              <a:t>its must stay in school and will be sent home each half term.</a:t>
            </a:r>
            <a:endParaRPr lang="en-GB" sz="3200" dirty="0">
              <a:latin typeface="Comic Sans MS" panose="030F0702030302020204" pitchFamily="66" charset="0"/>
              <a:ea typeface="Calibri"/>
              <a:cs typeface="Calibri"/>
              <a:sym typeface="Calibri"/>
            </a:endParaRPr>
          </a:p>
          <a:p>
            <a:pPr lvl="0">
              <a:buSzPts val="1400"/>
            </a:pPr>
            <a:endParaRPr lang="en-GB" sz="3200" dirty="0">
              <a:latin typeface="Comic Sans MS" panose="030F0702030302020204" pitchFamily="66" charset="0"/>
              <a:ea typeface="Calibri"/>
              <a:cs typeface="Calibri"/>
              <a:sym typeface="Calibri"/>
            </a:endParaRPr>
          </a:p>
          <a:p>
            <a:pPr lvl="0">
              <a:buSzPts val="1400"/>
            </a:pPr>
            <a:r>
              <a:rPr lang="en-GB" sz="3200" dirty="0">
                <a:latin typeface="Comic Sans MS" panose="030F0702030302020204" pitchFamily="66" charset="0"/>
                <a:ea typeface="Calibri"/>
                <a:cs typeface="Calibri"/>
                <a:sym typeface="Calibri"/>
              </a:rPr>
              <a:t>PE will be taught for 1 lesson on a  Wednesday and for 1 lesson, by a PE coach from ‘Activities for All’, on a Thursday afternoon.</a:t>
            </a:r>
            <a:endParaRPr lang="en-GB" sz="32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467</Words>
  <Application>Microsoft Office PowerPoint</Application>
  <PresentationFormat>Widescreen</PresentationFormat>
  <Paragraphs>96</Paragraphs>
  <Slides>18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vt:lpstr>
      <vt:lpstr>Homework/ parental support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AGould</dc:creator>
  <cp:lastModifiedBy>L Webster</cp:lastModifiedBy>
  <cp:revision>10</cp:revision>
  <dcterms:created xsi:type="dcterms:W3CDTF">2023-06-20T20:48:53Z</dcterms:created>
  <dcterms:modified xsi:type="dcterms:W3CDTF">2023-07-04T13:51:43Z</dcterms:modified>
</cp:coreProperties>
</file>