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6" r:id="rId2"/>
    <p:sldId id="258" r:id="rId3"/>
    <p:sldId id="259" r:id="rId4"/>
    <p:sldId id="264" r:id="rId5"/>
    <p:sldId id="260" r:id="rId6"/>
    <p:sldId id="270" r:id="rId7"/>
    <p:sldId id="261" r:id="rId8"/>
    <p:sldId id="262" r:id="rId9"/>
    <p:sldId id="263" r:id="rId10"/>
    <p:sldId id="265" r:id="rId11"/>
    <p:sldId id="266" r:id="rId12"/>
    <p:sldId id="267" r:id="rId13"/>
    <p:sldId id="271" r:id="rId14"/>
    <p:sldId id="272" r:id="rId15"/>
    <p:sldId id="273" r:id="rId16"/>
    <p:sldId id="274" r:id="rId17"/>
    <p:sldId id="268" r:id="rId18"/>
    <p:sldId id="269"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 roundtripDataSignature="AMtx7mhoolaKQdNS3DQXFfQAf1IZ0Z5to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5" d="100"/>
          <a:sy n="65" d="100"/>
        </p:scale>
        <p:origin x="68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598ab0e0c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25598ab0e0c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g25598ab0e0c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598ab0e0c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25598ab0e0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Explain that this may be subject to change.</a:t>
            </a:r>
            <a:endParaRPr/>
          </a:p>
        </p:txBody>
      </p:sp>
      <p:sp>
        <p:nvSpPr>
          <p:cNvPr id="108" name="Google Shape;1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Explain that children will be discouraged from accessing their water bottles during teacher inputs. </a:t>
            </a:r>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i="1"/>
              <a:t>What we expect of children in that year/what they need to be able to do and ways to help at home. </a:t>
            </a:r>
            <a:endParaRPr/>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r>
              <a:rPr lang="en-GB" i="1"/>
              <a:t>E.g. </a:t>
            </a:r>
            <a:endParaRPr/>
          </a:p>
          <a:p>
            <a:pPr marL="0" marR="0" lvl="0" indent="0" algn="l" rtl="0">
              <a:lnSpc>
                <a:spcPct val="100000"/>
              </a:lnSpc>
              <a:spcBef>
                <a:spcPts val="0"/>
              </a:spcBef>
              <a:spcAft>
                <a:spcPts val="0"/>
              </a:spcAft>
              <a:buClr>
                <a:schemeClr val="dk1"/>
              </a:buClr>
              <a:buSzPts val="1200"/>
              <a:buFont typeface="Calibri"/>
              <a:buNone/>
            </a:pPr>
            <a:r>
              <a:rPr lang="en-GB" i="1"/>
              <a:t>Y3 might talk about the importance of becoming more independent and being able to get changed quickly in preparation for their swimming lessons. You might also talk about the Times Tables Test in Y4 and how they can start to help prepare their children while they are in Y3.</a:t>
            </a:r>
            <a:endParaRPr/>
          </a:p>
        </p:txBody>
      </p:sp>
      <p:sp>
        <p:nvSpPr>
          <p:cNvPr id="124" name="Google Shape;12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5598ab0e0c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5598ab0e0c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g25598ab0e0c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0497672" y="-12700"/>
            <a:ext cx="1613366" cy="1412875"/>
          </a:xfrm>
          <a:prstGeom prst="rect">
            <a:avLst/>
          </a:prstGeom>
          <a:noFill/>
          <a:ln>
            <a:noFill/>
          </a:ln>
        </p:spPr>
      </p:pic>
      <p:sp>
        <p:nvSpPr>
          <p:cNvPr id="89" name="Google Shape;89;p1"/>
          <p:cNvSpPr txBox="1"/>
          <p:nvPr/>
        </p:nvSpPr>
        <p:spPr>
          <a:xfrm>
            <a:off x="3374776" y="1848582"/>
            <a:ext cx="5472494" cy="37856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GB" sz="8000" b="1" i="0" u="none" strike="noStrike" cap="none" dirty="0">
                <a:solidFill>
                  <a:schemeClr val="dk1"/>
                </a:solidFill>
                <a:latin typeface="Calibri"/>
                <a:ea typeface="Calibri"/>
                <a:cs typeface="Calibri"/>
                <a:sym typeface="Calibri"/>
              </a:rPr>
              <a:t>WELCOME TO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0"/>
              <a:buFont typeface="Arial"/>
              <a:buNone/>
            </a:pPr>
            <a:r>
              <a:rPr lang="en-GB" sz="8000" b="1" i="0" u="none" strike="noStrike" cap="none" dirty="0">
                <a:solidFill>
                  <a:schemeClr val="dk1"/>
                </a:solidFill>
                <a:latin typeface="Calibri"/>
                <a:ea typeface="Calibri"/>
                <a:cs typeface="Calibri"/>
                <a:sym typeface="Calibri"/>
              </a:rPr>
              <a:t>YEAR </a:t>
            </a:r>
            <a:r>
              <a:rPr lang="en-GB" sz="8000" b="1" dirty="0">
                <a:solidFill>
                  <a:schemeClr val="dk1"/>
                </a:solidFill>
                <a:latin typeface="Calibri"/>
                <a:ea typeface="Calibri"/>
                <a:cs typeface="Calibri"/>
                <a:sym typeface="Calibri"/>
              </a:rPr>
              <a:t>4</a:t>
            </a:r>
            <a:endParaRPr sz="1400" b="0" i="0" u="none" strike="noStrike" cap="none" dirty="0">
              <a:solidFill>
                <a:srgbClr val="000000"/>
              </a:solidFill>
              <a:latin typeface="Arial"/>
              <a:ea typeface="Arial"/>
              <a:cs typeface="Arial"/>
              <a:sym typeface="Arial"/>
            </a:endParaRPr>
          </a:p>
        </p:txBody>
      </p:sp>
      <p:pic>
        <p:nvPicPr>
          <p:cNvPr id="90" name="Google Shape;90;p1"/>
          <p:cNvPicPr preferRelativeResize="0"/>
          <p:nvPr/>
        </p:nvPicPr>
        <p:blipFill rotWithShape="1">
          <a:blip r:embed="rId4">
            <a:alphaModFix/>
          </a:blip>
          <a:srcRect/>
          <a:stretch/>
        </p:blipFill>
        <p:spPr>
          <a:xfrm>
            <a:off x="111000" y="0"/>
            <a:ext cx="1613375" cy="1848582"/>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5598ab0e0c_0_22"/>
          <p:cNvSpPr txBox="1">
            <a:spLocks noGrp="1"/>
          </p:cNvSpPr>
          <p:nvPr>
            <p:ph type="ctrTitle"/>
          </p:nvPr>
        </p:nvSpPr>
        <p:spPr>
          <a:xfrm>
            <a:off x="1524000" y="1122366"/>
            <a:ext cx="9144000" cy="6633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11111"/>
              <a:buNone/>
            </a:pPr>
            <a:r>
              <a:rPr lang="en-GB"/>
              <a:t>Communication</a:t>
            </a:r>
            <a:endParaRPr/>
          </a:p>
        </p:txBody>
      </p:sp>
      <p:sp>
        <p:nvSpPr>
          <p:cNvPr id="157" name="Google Shape;157;g25598ab0e0c_0_22"/>
          <p:cNvSpPr txBox="1">
            <a:spLocks noGrp="1"/>
          </p:cNvSpPr>
          <p:nvPr>
            <p:ph type="subTitle" idx="1"/>
          </p:nvPr>
        </p:nvSpPr>
        <p:spPr>
          <a:xfrm>
            <a:off x="1524000" y="2020150"/>
            <a:ext cx="9144000" cy="4608900"/>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lnSpc>
                <a:spcPct val="90000"/>
              </a:lnSpc>
              <a:spcBef>
                <a:spcPts val="1000"/>
              </a:spcBef>
              <a:spcAft>
                <a:spcPts val="0"/>
              </a:spcAft>
              <a:buSzPct val="117646"/>
              <a:buNone/>
            </a:pPr>
            <a:r>
              <a:rPr lang="en-GB"/>
              <a:t>Arbor Comms </a:t>
            </a:r>
            <a:endParaRPr/>
          </a:p>
          <a:p>
            <a:pPr marL="0" lvl="0" indent="0" algn="ctr" rtl="0">
              <a:lnSpc>
                <a:spcPct val="90000"/>
              </a:lnSpc>
              <a:spcBef>
                <a:spcPts val="1000"/>
              </a:spcBef>
              <a:spcAft>
                <a:spcPts val="0"/>
              </a:spcAft>
              <a:buSzPct val="117646"/>
              <a:buNone/>
            </a:pPr>
            <a:r>
              <a:rPr lang="en-GB"/>
              <a:t>Twitter</a:t>
            </a:r>
            <a:endParaRPr/>
          </a:p>
          <a:p>
            <a:pPr marL="0" lvl="0" indent="0" algn="ctr" rtl="0">
              <a:lnSpc>
                <a:spcPct val="90000"/>
              </a:lnSpc>
              <a:spcBef>
                <a:spcPts val="1000"/>
              </a:spcBef>
              <a:spcAft>
                <a:spcPts val="0"/>
              </a:spcAft>
              <a:buSzPct val="117646"/>
              <a:buNone/>
            </a:pPr>
            <a:r>
              <a:rPr lang="en-GB"/>
              <a:t>Open evenings</a:t>
            </a:r>
            <a:endParaRPr/>
          </a:p>
          <a:p>
            <a:pPr marL="0" lvl="0" indent="0" algn="ctr" rtl="0">
              <a:lnSpc>
                <a:spcPct val="90000"/>
              </a:lnSpc>
              <a:spcBef>
                <a:spcPts val="1000"/>
              </a:spcBef>
              <a:spcAft>
                <a:spcPts val="0"/>
              </a:spcAft>
              <a:buSzPct val="117646"/>
              <a:buNone/>
            </a:pPr>
            <a:r>
              <a:rPr lang="en-GB"/>
              <a:t>Email/call/come in to speak to staff - teacher, phase leaders, headteacher</a:t>
            </a:r>
            <a:endParaRPr/>
          </a:p>
          <a:p>
            <a:pPr marL="0" lvl="0" indent="0" algn="ctr" rtl="0">
              <a:lnSpc>
                <a:spcPct val="90000"/>
              </a:lnSpc>
              <a:spcBef>
                <a:spcPts val="1000"/>
              </a:spcBef>
              <a:spcAft>
                <a:spcPts val="0"/>
              </a:spcAft>
              <a:buSzPct val="117646"/>
              <a:buNone/>
            </a:pPr>
            <a:r>
              <a:rPr lang="en-GB"/>
              <a:t>Parents evenings</a:t>
            </a:r>
            <a:endParaRPr/>
          </a:p>
          <a:p>
            <a:pPr marL="0" lvl="0" indent="0" algn="ctr" rtl="0">
              <a:lnSpc>
                <a:spcPct val="90000"/>
              </a:lnSpc>
              <a:spcBef>
                <a:spcPts val="1000"/>
              </a:spcBef>
              <a:spcAft>
                <a:spcPts val="0"/>
              </a:spcAft>
              <a:buSzPct val="117646"/>
              <a:buNone/>
            </a:pPr>
            <a:r>
              <a:rPr lang="en-GB"/>
              <a:t>Reports</a:t>
            </a:r>
            <a:endParaRPr/>
          </a:p>
          <a:p>
            <a:pPr marL="0" lvl="0" indent="0" algn="ctr" rtl="0">
              <a:lnSpc>
                <a:spcPct val="90000"/>
              </a:lnSpc>
              <a:spcBef>
                <a:spcPts val="1000"/>
              </a:spcBef>
              <a:spcAft>
                <a:spcPts val="0"/>
              </a:spcAft>
              <a:buSzPct val="117646"/>
              <a:buNone/>
            </a:pPr>
            <a:r>
              <a:rPr lang="en-GB"/>
              <a:t>Support Plans for SEND</a:t>
            </a:r>
            <a:endParaRPr/>
          </a:p>
          <a:p>
            <a:pPr marL="0" lvl="0" indent="0" algn="ctr" rtl="0">
              <a:lnSpc>
                <a:spcPct val="90000"/>
              </a:lnSpc>
              <a:spcBef>
                <a:spcPts val="1000"/>
              </a:spcBef>
              <a:spcAft>
                <a:spcPts val="0"/>
              </a:spcAft>
              <a:buSzPct val="117646"/>
              <a:buNone/>
            </a:pPr>
            <a:r>
              <a:rPr lang="en-GB"/>
              <a:t>Coffee mornings</a:t>
            </a:r>
            <a:endParaRPr/>
          </a:p>
          <a:p>
            <a:pPr marL="0" lvl="0" indent="0" algn="ctr" rtl="0">
              <a:lnSpc>
                <a:spcPct val="90000"/>
              </a:lnSpc>
              <a:spcBef>
                <a:spcPts val="1000"/>
              </a:spcBef>
              <a:spcAft>
                <a:spcPts val="0"/>
              </a:spcAft>
              <a:buSzPct val="117646"/>
              <a:buNone/>
            </a:pPr>
            <a:r>
              <a:rPr lang="en-GB"/>
              <a:t>Parent surveys</a:t>
            </a:r>
            <a:endParaRPr/>
          </a:p>
          <a:p>
            <a:pPr marL="0" lvl="0" indent="0" algn="ctr" rtl="0">
              <a:lnSpc>
                <a:spcPct val="90000"/>
              </a:lnSpc>
              <a:spcBef>
                <a:spcPts val="1000"/>
              </a:spcBef>
              <a:spcAft>
                <a:spcPts val="0"/>
              </a:spcAft>
              <a:buSzPct val="117646"/>
              <a:buNone/>
            </a:pPr>
            <a:r>
              <a:rPr lang="en-GB"/>
              <a:t>Staff on gates</a:t>
            </a:r>
            <a:endParaRPr/>
          </a:p>
          <a:p>
            <a:pPr marL="0" lvl="0" indent="0" algn="ctr" rtl="0">
              <a:lnSpc>
                <a:spcPct val="90000"/>
              </a:lnSpc>
              <a:spcBef>
                <a:spcPts val="1000"/>
              </a:spcBef>
              <a:spcAft>
                <a:spcPts val="0"/>
              </a:spcAft>
              <a:buSzPct val="117646"/>
              <a:buNone/>
            </a:pPr>
            <a:r>
              <a:rPr lang="en-GB"/>
              <a:t>Certificates</a:t>
            </a:r>
            <a:endParaRPr/>
          </a:p>
          <a:p>
            <a:pPr marL="0" lvl="0" indent="0" algn="ctr" rtl="0">
              <a:lnSpc>
                <a:spcPct val="90000"/>
              </a:lnSpc>
              <a:spcBef>
                <a:spcPts val="1000"/>
              </a:spcBef>
              <a:spcAft>
                <a:spcPts val="0"/>
              </a:spcAft>
              <a:buSzPct val="117646"/>
              <a:buNone/>
            </a:pPr>
            <a:r>
              <a:rPr lang="en-GB"/>
              <a:t>Message home </a:t>
            </a:r>
            <a:endParaRPr/>
          </a:p>
          <a:p>
            <a:pPr marL="0" lvl="0" indent="0" algn="ctr" rtl="0">
              <a:lnSpc>
                <a:spcPct val="90000"/>
              </a:lnSpc>
              <a:spcBef>
                <a:spcPts val="1000"/>
              </a:spcBef>
              <a:spcAft>
                <a:spcPts val="0"/>
              </a:spcAft>
              <a:buSzPct val="117646"/>
              <a:buNone/>
            </a:pPr>
            <a:r>
              <a:rPr lang="en-GB"/>
              <a:t>Week ahead</a:t>
            </a:r>
            <a:endParaRPr/>
          </a:p>
          <a:p>
            <a:pPr marL="0" lvl="0" indent="0" algn="ctr" rtl="0">
              <a:lnSpc>
                <a:spcPct val="90000"/>
              </a:lnSpc>
              <a:spcBef>
                <a:spcPts val="1000"/>
              </a:spcBef>
              <a:spcAft>
                <a:spcPts val="0"/>
              </a:spcAft>
              <a:buSzPct val="117646"/>
              <a:buNone/>
            </a:pPr>
            <a:r>
              <a:rPr lang="en-GB"/>
              <a:t>Weekly news</a:t>
            </a:r>
            <a:endParaRPr/>
          </a:p>
          <a:p>
            <a:pPr marL="0" lvl="0" indent="0" algn="ctr" rtl="0">
              <a:lnSpc>
                <a:spcPct val="90000"/>
              </a:lnSpc>
              <a:spcBef>
                <a:spcPts val="1000"/>
              </a:spcBef>
              <a:spcAft>
                <a:spcPts val="0"/>
              </a:spcAft>
              <a:buSzPct val="117646"/>
              <a:buNone/>
            </a:pPr>
            <a:endParaRPr/>
          </a:p>
        </p:txBody>
      </p:sp>
      <p:pic>
        <p:nvPicPr>
          <p:cNvPr id="158" name="Google Shape;158;g25598ab0e0c_0_22"/>
          <p:cNvPicPr preferRelativeResize="0"/>
          <p:nvPr/>
        </p:nvPicPr>
        <p:blipFill rotWithShape="1">
          <a:blip r:embed="rId3">
            <a:alphaModFix/>
          </a:blip>
          <a:srcRect/>
          <a:stretch/>
        </p:blipFill>
        <p:spPr>
          <a:xfrm>
            <a:off x="111000" y="0"/>
            <a:ext cx="1613375" cy="1848582"/>
          </a:xfrm>
          <a:prstGeom prst="rect">
            <a:avLst/>
          </a:prstGeom>
          <a:noFill/>
          <a:ln>
            <a:noFill/>
          </a:ln>
        </p:spPr>
      </p:pic>
      <p:pic>
        <p:nvPicPr>
          <p:cNvPr id="159" name="Google Shape;159;g25598ab0e0c_0_22"/>
          <p:cNvPicPr preferRelativeResize="0"/>
          <p:nvPr/>
        </p:nvPicPr>
        <p:blipFill rotWithShape="1">
          <a:blip r:embed="rId4">
            <a:alphaModFix/>
          </a:blip>
          <a:srcRect/>
          <a:stretch/>
        </p:blipFill>
        <p:spPr>
          <a:xfrm>
            <a:off x="10497672" y="-12700"/>
            <a:ext cx="1613365" cy="1412873"/>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5598ab0e0c_0_13"/>
          <p:cNvSpPr txBox="1">
            <a:spLocks noGrp="1"/>
          </p:cNvSpPr>
          <p:nvPr>
            <p:ph type="ctrTitle"/>
          </p:nvPr>
        </p:nvSpPr>
        <p:spPr>
          <a:xfrm>
            <a:off x="1524000" y="542819"/>
            <a:ext cx="9144000" cy="11460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11111"/>
              <a:buNone/>
            </a:pPr>
            <a:r>
              <a:rPr lang="en-GB"/>
              <a:t>Homework/ parental support</a:t>
            </a:r>
            <a:endParaRPr/>
          </a:p>
        </p:txBody>
      </p:sp>
      <p:sp>
        <p:nvSpPr>
          <p:cNvPr id="166" name="Google Shape;166;g25598ab0e0c_0_13"/>
          <p:cNvSpPr txBox="1">
            <a:spLocks noGrp="1"/>
          </p:cNvSpPr>
          <p:nvPr>
            <p:ph type="subTitle" idx="1"/>
          </p:nvPr>
        </p:nvSpPr>
        <p:spPr>
          <a:xfrm>
            <a:off x="1524000" y="2572098"/>
            <a:ext cx="9144000" cy="3546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r>
              <a:rPr lang="en-GB"/>
              <a:t>Homework expectations – under development following the Homework survey</a:t>
            </a:r>
            <a:endParaRPr/>
          </a:p>
          <a:p>
            <a:pPr marL="0" lvl="0" indent="0" algn="ctr" rtl="0">
              <a:lnSpc>
                <a:spcPct val="90000"/>
              </a:lnSpc>
              <a:spcBef>
                <a:spcPts val="1000"/>
              </a:spcBef>
              <a:spcAft>
                <a:spcPts val="0"/>
              </a:spcAft>
              <a:buSzPts val="2400"/>
              <a:buNone/>
            </a:pPr>
            <a:r>
              <a:rPr lang="en-GB"/>
              <a:t>Reading - phonics </a:t>
            </a:r>
            <a:endParaRPr/>
          </a:p>
          <a:p>
            <a:pPr marL="0" lvl="0" indent="0" algn="ctr" rtl="0">
              <a:lnSpc>
                <a:spcPct val="90000"/>
              </a:lnSpc>
              <a:spcBef>
                <a:spcPts val="1000"/>
              </a:spcBef>
              <a:spcAft>
                <a:spcPts val="0"/>
              </a:spcAft>
              <a:buSzPts val="2400"/>
              <a:buNone/>
            </a:pPr>
            <a:r>
              <a:rPr lang="en-GB"/>
              <a:t>Parent reading volunteers (can sign up in the hall)</a:t>
            </a:r>
            <a:endParaRPr/>
          </a:p>
          <a:p>
            <a:pPr marL="0" lvl="0" indent="0" algn="ctr" rtl="0">
              <a:lnSpc>
                <a:spcPct val="90000"/>
              </a:lnSpc>
              <a:spcBef>
                <a:spcPts val="1000"/>
              </a:spcBef>
              <a:spcAft>
                <a:spcPts val="0"/>
              </a:spcAft>
              <a:buSzPts val="2400"/>
              <a:buNone/>
            </a:pPr>
            <a:r>
              <a:rPr lang="en-GB"/>
              <a:t>Parent helpers </a:t>
            </a:r>
            <a:endParaRPr/>
          </a:p>
          <a:p>
            <a:pPr marL="0" lvl="0" indent="0" algn="ctr" rtl="0">
              <a:lnSpc>
                <a:spcPct val="90000"/>
              </a:lnSpc>
              <a:spcBef>
                <a:spcPts val="1000"/>
              </a:spcBef>
              <a:spcAft>
                <a:spcPts val="0"/>
              </a:spcAft>
              <a:buSzPts val="2400"/>
              <a:buNone/>
            </a:pPr>
            <a:r>
              <a:rPr lang="en-GB"/>
              <a:t>Twitter etc (can sign up in the hall with AS)</a:t>
            </a:r>
            <a:endParaRPr/>
          </a:p>
          <a:p>
            <a:pPr marL="0" lvl="0" indent="0" algn="ctr" rtl="0">
              <a:lnSpc>
                <a:spcPct val="90000"/>
              </a:lnSpc>
              <a:spcBef>
                <a:spcPts val="1000"/>
              </a:spcBef>
              <a:spcAft>
                <a:spcPts val="0"/>
              </a:spcAft>
              <a:buSzPts val="2400"/>
              <a:buNone/>
            </a:pPr>
            <a:r>
              <a:rPr lang="en-GB"/>
              <a:t>Parent Gov vacancy (will be advertised in Sept)</a:t>
            </a:r>
            <a:endParaRPr/>
          </a:p>
          <a:p>
            <a:pPr marL="0" lvl="0" indent="0" algn="ctr" rtl="0">
              <a:lnSpc>
                <a:spcPct val="90000"/>
              </a:lnSpc>
              <a:spcBef>
                <a:spcPts val="1000"/>
              </a:spcBef>
              <a:spcAft>
                <a:spcPts val="0"/>
              </a:spcAft>
              <a:buSzPts val="2400"/>
              <a:buNone/>
            </a:pPr>
            <a:endParaRPr/>
          </a:p>
        </p:txBody>
      </p:sp>
      <p:pic>
        <p:nvPicPr>
          <p:cNvPr id="167" name="Google Shape;167;g25598ab0e0c_0_13"/>
          <p:cNvPicPr preferRelativeResize="0"/>
          <p:nvPr/>
        </p:nvPicPr>
        <p:blipFill rotWithShape="1">
          <a:blip r:embed="rId3">
            <a:alphaModFix/>
          </a:blip>
          <a:srcRect/>
          <a:stretch/>
        </p:blipFill>
        <p:spPr>
          <a:xfrm>
            <a:off x="111000" y="0"/>
            <a:ext cx="1613375" cy="1848582"/>
          </a:xfrm>
          <a:prstGeom prst="rect">
            <a:avLst/>
          </a:prstGeom>
          <a:noFill/>
          <a:ln>
            <a:noFill/>
          </a:ln>
        </p:spPr>
      </p:pic>
      <p:pic>
        <p:nvPicPr>
          <p:cNvPr id="168" name="Google Shape;168;g25598ab0e0c_0_13"/>
          <p:cNvPicPr preferRelativeResize="0"/>
          <p:nvPr/>
        </p:nvPicPr>
        <p:blipFill rotWithShape="1">
          <a:blip r:embed="rId4">
            <a:alphaModFix/>
          </a:blip>
          <a:srcRect/>
          <a:stretch/>
        </p:blipFill>
        <p:spPr>
          <a:xfrm>
            <a:off x="10497672" y="-12700"/>
            <a:ext cx="1613365" cy="1412873"/>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9"/>
          <p:cNvPicPr preferRelativeResize="0"/>
          <p:nvPr/>
        </p:nvPicPr>
        <p:blipFill rotWithShape="1">
          <a:blip r:embed="rId3">
            <a:alphaModFix/>
          </a:blip>
          <a:srcRect/>
          <a:stretch/>
        </p:blipFill>
        <p:spPr>
          <a:xfrm>
            <a:off x="10497672" y="-12700"/>
            <a:ext cx="1613366" cy="1412875"/>
          </a:xfrm>
          <a:prstGeom prst="rect">
            <a:avLst/>
          </a:prstGeom>
          <a:noFill/>
          <a:ln>
            <a:noFill/>
          </a:ln>
        </p:spPr>
      </p:pic>
      <p:sp>
        <p:nvSpPr>
          <p:cNvPr id="174" name="Google Shape;174;p9"/>
          <p:cNvSpPr txBox="1"/>
          <p:nvPr/>
        </p:nvSpPr>
        <p:spPr>
          <a:xfrm>
            <a:off x="3109900" y="533400"/>
            <a:ext cx="5972100" cy="5262939"/>
          </a:xfrm>
          <a:prstGeom prst="rect">
            <a:avLst/>
          </a:prstGeom>
          <a:noFill/>
          <a:ln>
            <a:noFill/>
          </a:ln>
        </p:spPr>
        <p:txBody>
          <a:bodyPr spcFirstLastPara="1" wrap="square" lIns="91425" tIns="45700" rIns="91425" bIns="45700" anchor="t" anchorCtr="0">
            <a:spAutoFit/>
          </a:bodyPr>
          <a:lstStyle/>
          <a:p>
            <a:pPr lvl="0" algn="ctr">
              <a:buSzPts val="2800"/>
              <a:defRPr/>
            </a:pPr>
            <a:r>
              <a:rPr lang="en-GB" sz="2800" b="1" u="sng" dirty="0" smtClean="0">
                <a:latin typeface="Calibri"/>
                <a:ea typeface="Calibri"/>
                <a:cs typeface="Calibri"/>
                <a:sym typeface="Calibri"/>
              </a:rPr>
              <a:t>Extra-Curricular </a:t>
            </a:r>
            <a:r>
              <a:rPr lang="en-GB" sz="2800" b="1" u="sng" dirty="0">
                <a:latin typeface="Calibri"/>
                <a:ea typeface="Calibri"/>
                <a:cs typeface="Calibri"/>
                <a:sym typeface="Calibri"/>
              </a:rPr>
              <a:t>Activities, Sports and Events</a:t>
            </a:r>
            <a:endParaRPr lang="en-GB" dirty="0"/>
          </a:p>
          <a:p>
            <a:pPr lvl="0" algn="ctr">
              <a:buSzPts val="2800"/>
              <a:defRPr/>
            </a:pPr>
            <a:endParaRPr lang="en-GB" sz="2800" b="1" i="1" u="sng" dirty="0">
              <a:latin typeface="Calibri"/>
              <a:ea typeface="Calibri"/>
              <a:cs typeface="Calibri"/>
              <a:sym typeface="Calibri"/>
            </a:endParaRPr>
          </a:p>
          <a:p>
            <a:pPr lvl="0" algn="ctr">
              <a:buSzPts val="2800"/>
              <a:defRPr/>
            </a:pPr>
            <a:r>
              <a:rPr lang="en-GB" sz="2800" b="1" i="1" u="sng" dirty="0">
                <a:latin typeface="Calibri"/>
                <a:ea typeface="Calibri"/>
                <a:cs typeface="Calibri"/>
                <a:sym typeface="Calibri"/>
              </a:rPr>
              <a:t>Wake and Shake</a:t>
            </a:r>
          </a:p>
          <a:p>
            <a:pPr lvl="0" algn="ctr">
              <a:buSzPts val="2800"/>
              <a:defRPr/>
            </a:pPr>
            <a:r>
              <a:rPr lang="en-GB" sz="2800" dirty="0">
                <a:latin typeface="Calibri"/>
                <a:ea typeface="Calibri"/>
                <a:cs typeface="Calibri"/>
                <a:sym typeface="Calibri"/>
              </a:rPr>
              <a:t>830 am Tuesday, Thursday and Friday via the main entrance </a:t>
            </a:r>
          </a:p>
          <a:p>
            <a:pPr lvl="0" algn="ctr">
              <a:buSzPts val="2800"/>
              <a:defRPr/>
            </a:pPr>
            <a:endParaRPr lang="en-GB" sz="2800" dirty="0">
              <a:latin typeface="Calibri"/>
              <a:ea typeface="Calibri"/>
              <a:cs typeface="Calibri"/>
              <a:sym typeface="Calibri"/>
            </a:endParaRPr>
          </a:p>
          <a:p>
            <a:pPr lvl="0" algn="ctr">
              <a:buSzPts val="2800"/>
              <a:defRPr/>
            </a:pPr>
            <a:endParaRPr lang="en-GB" sz="2800" dirty="0">
              <a:latin typeface="Calibri"/>
              <a:ea typeface="Calibri"/>
              <a:cs typeface="Calibri"/>
              <a:sym typeface="Calibri"/>
            </a:endParaRPr>
          </a:p>
          <a:p>
            <a:pPr lvl="0" algn="ctr">
              <a:buSzPts val="2800"/>
              <a:defRPr/>
            </a:pPr>
            <a:endParaRPr lang="en-GB" sz="2800" dirty="0">
              <a:latin typeface="Calibri"/>
              <a:ea typeface="Calibri"/>
              <a:cs typeface="Calibri"/>
              <a:sym typeface="Calibri"/>
            </a:endParaRPr>
          </a:p>
          <a:p>
            <a:pPr lvl="0" algn="ctr">
              <a:buSzPts val="2800"/>
              <a:defRPr/>
            </a:pPr>
            <a:endParaRPr lang="en-GB" sz="2800" b="1" i="1" u="sng" dirty="0">
              <a:latin typeface="Calibri"/>
              <a:ea typeface="Calibri"/>
              <a:cs typeface="Calibri"/>
              <a:sym typeface="Calibri"/>
            </a:endParaRPr>
          </a:p>
          <a:p>
            <a:pPr lvl="0" algn="ctr">
              <a:buSzPts val="2800"/>
              <a:defRPr/>
            </a:pPr>
            <a:endParaRPr lang="en-GB" sz="2800" b="1" i="1" u="sng"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1" i="1" u="sng" strike="noStrike" cap="none" dirty="0">
              <a:solidFill>
                <a:schemeClr val="dk1"/>
              </a:solidFill>
              <a:latin typeface="Calibri"/>
              <a:ea typeface="Calibri"/>
              <a:cs typeface="Calibri"/>
              <a:sym typeface="Calibri"/>
            </a:endParaRPr>
          </a:p>
        </p:txBody>
      </p:sp>
      <p:pic>
        <p:nvPicPr>
          <p:cNvPr id="175" name="Google Shape;175;p9"/>
          <p:cNvPicPr preferRelativeResize="0"/>
          <p:nvPr/>
        </p:nvPicPr>
        <p:blipFill rotWithShape="1">
          <a:blip r:embed="rId4">
            <a:alphaModFix/>
          </a:blip>
          <a:srcRect/>
          <a:stretch/>
        </p:blipFill>
        <p:spPr>
          <a:xfrm>
            <a:off x="111000" y="0"/>
            <a:ext cx="1613375" cy="1848582"/>
          </a:xfrm>
          <a:prstGeom prst="rect">
            <a:avLst/>
          </a:prstGeom>
          <a:noFill/>
          <a:ln>
            <a:noFill/>
          </a:ln>
        </p:spPr>
      </p:pic>
      <p:pic>
        <p:nvPicPr>
          <p:cNvPr id="5" name="Picture 4"/>
          <p:cNvPicPr>
            <a:picLocks noChangeAspect="1"/>
          </p:cNvPicPr>
          <p:nvPr/>
        </p:nvPicPr>
        <p:blipFill>
          <a:blip r:embed="rId5"/>
          <a:stretch>
            <a:fillRect/>
          </a:stretch>
        </p:blipFill>
        <p:spPr>
          <a:xfrm>
            <a:off x="4024945" y="3241943"/>
            <a:ext cx="4368799" cy="327659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999" y="422787"/>
            <a:ext cx="9035845" cy="3416320"/>
          </a:xfrm>
          <a:prstGeom prst="rect">
            <a:avLst/>
          </a:prstGeom>
        </p:spPr>
        <p:txBody>
          <a:bodyPr wrap="square">
            <a:spAutoFit/>
          </a:bodyPr>
          <a:lstStyle/>
          <a:p>
            <a:pPr lvl="0" algn="ctr">
              <a:buSzPts val="2800"/>
              <a:defRPr/>
            </a:pPr>
            <a:r>
              <a:rPr lang="en-GB" sz="2800" b="1" i="1" u="sng" dirty="0">
                <a:latin typeface="Calibri"/>
                <a:ea typeface="Calibri"/>
                <a:cs typeface="Calibri"/>
                <a:sym typeface="Calibri"/>
              </a:rPr>
              <a:t>Clubs</a:t>
            </a:r>
          </a:p>
          <a:p>
            <a:pPr lvl="0" algn="ctr">
              <a:buSzPts val="2800"/>
              <a:defRPr/>
            </a:pPr>
            <a:endParaRPr lang="en-GB" sz="2800" b="1" i="1" u="sng" dirty="0">
              <a:latin typeface="Calibri"/>
              <a:ea typeface="Calibri"/>
              <a:cs typeface="Calibri"/>
              <a:sym typeface="Calibri"/>
            </a:endParaRPr>
          </a:p>
          <a:p>
            <a:pPr lvl="0">
              <a:buSzPts val="2800"/>
              <a:defRPr/>
            </a:pPr>
            <a:r>
              <a:rPr lang="en-GB" sz="2000" dirty="0">
                <a:latin typeface="Calibri"/>
                <a:ea typeface="Calibri"/>
                <a:cs typeface="Calibri"/>
                <a:sym typeface="Calibri"/>
              </a:rPr>
              <a:t>This year, we were awarded the School Games Gold Mark for our commitment and dedication to sports. This includes our PE provision, commitment to keeping healthy and active during the school day as well as clubs and events.</a:t>
            </a:r>
          </a:p>
          <a:p>
            <a:pPr lvl="0">
              <a:buSzPts val="2800"/>
              <a:defRPr/>
            </a:pPr>
            <a:endParaRPr lang="en-GB" sz="2000" dirty="0">
              <a:latin typeface="Calibri"/>
              <a:ea typeface="Calibri"/>
              <a:cs typeface="Calibri"/>
              <a:sym typeface="Calibri"/>
            </a:endParaRPr>
          </a:p>
          <a:p>
            <a:pPr lvl="0">
              <a:buSzPts val="2800"/>
              <a:defRPr/>
            </a:pPr>
            <a:r>
              <a:rPr lang="en-GB" sz="2000" dirty="0">
                <a:latin typeface="Calibri"/>
                <a:ea typeface="Calibri"/>
                <a:cs typeface="Calibri"/>
                <a:sym typeface="Calibri"/>
              </a:rPr>
              <a:t>From September, Activity for All will be running a number of after school clubs. For Autumn Term, they will offer Tag Rugby, Football for Year 3/4 and Year 5/6  and Girls Squad.  Girls Squad is a National Programme run by the FA to encourage girls to become more involved in sports. </a:t>
            </a:r>
          </a:p>
        </p:txBody>
      </p:sp>
      <p:pic>
        <p:nvPicPr>
          <p:cNvPr id="3" name="Picture 2"/>
          <p:cNvPicPr>
            <a:picLocks noChangeAspect="1"/>
          </p:cNvPicPr>
          <p:nvPr/>
        </p:nvPicPr>
        <p:blipFill>
          <a:blip r:embed="rId2"/>
          <a:stretch>
            <a:fillRect/>
          </a:stretch>
        </p:blipFill>
        <p:spPr>
          <a:xfrm>
            <a:off x="440900" y="4040301"/>
            <a:ext cx="4010585" cy="2372056"/>
          </a:xfrm>
          <a:prstGeom prst="rect">
            <a:avLst/>
          </a:prstGeom>
        </p:spPr>
      </p:pic>
      <p:pic>
        <p:nvPicPr>
          <p:cNvPr id="4" name="Picture 3"/>
          <p:cNvPicPr>
            <a:picLocks noChangeAspect="1"/>
          </p:cNvPicPr>
          <p:nvPr/>
        </p:nvPicPr>
        <p:blipFill>
          <a:blip r:embed="rId3"/>
          <a:stretch>
            <a:fillRect/>
          </a:stretch>
        </p:blipFill>
        <p:spPr>
          <a:xfrm>
            <a:off x="8823426" y="4040301"/>
            <a:ext cx="2247696" cy="2266182"/>
          </a:xfrm>
          <a:prstGeom prst="rect">
            <a:avLst/>
          </a:prstGeom>
        </p:spPr>
      </p:pic>
    </p:spTree>
    <p:extLst>
      <p:ext uri="{BB962C8B-B14F-4D97-AF65-F5344CB8AC3E}">
        <p14:creationId xmlns:p14="http://schemas.microsoft.com/office/powerpoint/2010/main" val="2223231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7252" y="452284"/>
            <a:ext cx="10225548" cy="6124754"/>
          </a:xfrm>
          <a:prstGeom prst="rect">
            <a:avLst/>
          </a:prstGeom>
        </p:spPr>
        <p:txBody>
          <a:bodyPr wrap="square">
            <a:spAutoFit/>
          </a:bodyPr>
          <a:lstStyle/>
          <a:p>
            <a:pPr lvl="0" algn="ctr">
              <a:buSzPts val="2800"/>
              <a:defRPr/>
            </a:pPr>
            <a:r>
              <a:rPr lang="en-GB" sz="2800" b="1" i="1" u="sng" dirty="0">
                <a:latin typeface="Calibri"/>
                <a:ea typeface="Calibri"/>
                <a:cs typeface="Calibri"/>
                <a:sym typeface="Calibri"/>
              </a:rPr>
              <a:t>Events and Competitions</a:t>
            </a:r>
          </a:p>
          <a:p>
            <a:pPr lvl="0" algn="ctr">
              <a:buSzPts val="2800"/>
              <a:defRPr/>
            </a:pPr>
            <a:endParaRPr lang="en-GB" sz="2800" b="1" i="1" u="sng" dirty="0">
              <a:latin typeface="Calibri"/>
              <a:ea typeface="Calibri"/>
              <a:cs typeface="Calibri"/>
              <a:sym typeface="Calibri"/>
            </a:endParaRPr>
          </a:p>
          <a:p>
            <a:pPr lvl="0" algn="ctr">
              <a:buSzPts val="2800"/>
              <a:defRPr/>
            </a:pPr>
            <a:r>
              <a:rPr lang="en-GB" sz="2800" dirty="0">
                <a:latin typeface="Calibri"/>
                <a:ea typeface="Calibri"/>
                <a:cs typeface="Calibri"/>
                <a:sym typeface="Calibri"/>
              </a:rPr>
              <a:t>As part of our commitment to sports, children are given the opportunity to get involved in events, tournaments and competitions outside of school.</a:t>
            </a:r>
          </a:p>
          <a:p>
            <a:pPr lvl="0" algn="ctr">
              <a:buSzPts val="2800"/>
              <a:defRPr/>
            </a:pPr>
            <a:endParaRPr lang="en-GB" sz="2800" dirty="0">
              <a:latin typeface="Calibri"/>
              <a:ea typeface="Calibri"/>
              <a:cs typeface="Calibri"/>
              <a:sym typeface="Calibri"/>
            </a:endParaRPr>
          </a:p>
          <a:p>
            <a:pPr lvl="0" algn="ctr">
              <a:buSzPts val="2800"/>
              <a:defRPr/>
            </a:pPr>
            <a:r>
              <a:rPr lang="en-GB" sz="2800" dirty="0">
                <a:latin typeface="Calibri"/>
                <a:ea typeface="Calibri"/>
                <a:cs typeface="Calibri"/>
                <a:sym typeface="Calibri"/>
              </a:rPr>
              <a:t>These events cater for all abilities including non-active children, SEN children, girls as well as competitive sports such as football tournaments. This year, we have been lucky enough to take part in Futsal, Cross Country, Bowling, Quick Cricket, Tag Rugby and Football amongst others.</a:t>
            </a:r>
          </a:p>
          <a:p>
            <a:pPr lvl="0" algn="ctr">
              <a:buSzPts val="2800"/>
              <a:defRPr/>
            </a:pPr>
            <a:endParaRPr lang="en-GB" sz="2800" dirty="0">
              <a:latin typeface="Calibri"/>
              <a:ea typeface="Calibri"/>
              <a:cs typeface="Calibri"/>
              <a:sym typeface="Calibri"/>
            </a:endParaRPr>
          </a:p>
          <a:p>
            <a:pPr lvl="0" algn="ctr">
              <a:buSzPts val="2800"/>
              <a:defRPr/>
            </a:pPr>
            <a:r>
              <a:rPr lang="en-GB" sz="2800" dirty="0">
                <a:latin typeface="Calibri"/>
                <a:ea typeface="Calibri"/>
                <a:cs typeface="Calibri"/>
                <a:sym typeface="Calibri"/>
              </a:rPr>
              <a:t>Children are invited to participate based on the nature of the events and its target audience via </a:t>
            </a:r>
            <a:r>
              <a:rPr lang="en-GB" sz="2800" dirty="0" err="1">
                <a:latin typeface="Calibri"/>
                <a:ea typeface="Calibri"/>
                <a:cs typeface="Calibri"/>
                <a:sym typeface="Calibri"/>
              </a:rPr>
              <a:t>Arbor</a:t>
            </a:r>
            <a:r>
              <a:rPr lang="en-GB" sz="2800" dirty="0">
                <a:latin typeface="Calibri"/>
                <a:ea typeface="Calibri"/>
                <a:cs typeface="Calibri"/>
                <a:sym typeface="Calibri"/>
              </a:rPr>
              <a:t> </a:t>
            </a:r>
            <a:r>
              <a:rPr lang="en-GB" sz="2800" dirty="0" err="1">
                <a:latin typeface="Calibri"/>
                <a:ea typeface="Calibri"/>
                <a:cs typeface="Calibri"/>
                <a:sym typeface="Calibri"/>
              </a:rPr>
              <a:t>Comms</a:t>
            </a:r>
            <a:r>
              <a:rPr lang="en-GB" sz="2800" dirty="0">
                <a:latin typeface="Calibri"/>
                <a:ea typeface="Calibri"/>
                <a:cs typeface="Calibri"/>
                <a:sym typeface="Calibri"/>
              </a:rPr>
              <a:t>. </a:t>
            </a:r>
          </a:p>
        </p:txBody>
      </p:sp>
    </p:spTree>
    <p:extLst>
      <p:ext uri="{BB962C8B-B14F-4D97-AF65-F5344CB8AC3E}">
        <p14:creationId xmlns:p14="http://schemas.microsoft.com/office/powerpoint/2010/main" val="21323357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813" y="157317"/>
            <a:ext cx="4154905" cy="2924053"/>
          </a:xfrm>
          <a:prstGeom prst="rect">
            <a:avLst/>
          </a:prstGeom>
        </p:spPr>
      </p:pic>
      <p:pic>
        <p:nvPicPr>
          <p:cNvPr id="3" name="Picture 2"/>
          <p:cNvPicPr>
            <a:picLocks noChangeAspect="1"/>
          </p:cNvPicPr>
          <p:nvPr/>
        </p:nvPicPr>
        <p:blipFill>
          <a:blip r:embed="rId3"/>
          <a:stretch>
            <a:fillRect/>
          </a:stretch>
        </p:blipFill>
        <p:spPr>
          <a:xfrm>
            <a:off x="731986" y="3239493"/>
            <a:ext cx="4545868" cy="3336860"/>
          </a:xfrm>
          <a:prstGeom prst="rect">
            <a:avLst/>
          </a:prstGeom>
        </p:spPr>
      </p:pic>
      <p:pic>
        <p:nvPicPr>
          <p:cNvPr id="4" name="Picture 3"/>
          <p:cNvPicPr>
            <a:picLocks noChangeAspect="1"/>
          </p:cNvPicPr>
          <p:nvPr/>
        </p:nvPicPr>
        <p:blipFill>
          <a:blip r:embed="rId4"/>
          <a:stretch>
            <a:fillRect/>
          </a:stretch>
        </p:blipFill>
        <p:spPr>
          <a:xfrm>
            <a:off x="5156641" y="3352233"/>
            <a:ext cx="4036776" cy="2316619"/>
          </a:xfrm>
          <a:prstGeom prst="rect">
            <a:avLst/>
          </a:prstGeom>
        </p:spPr>
      </p:pic>
      <p:pic>
        <p:nvPicPr>
          <p:cNvPr id="5" name="Picture 4"/>
          <p:cNvPicPr>
            <a:picLocks noChangeAspect="1"/>
          </p:cNvPicPr>
          <p:nvPr/>
        </p:nvPicPr>
        <p:blipFill>
          <a:blip r:embed="rId5"/>
          <a:stretch>
            <a:fillRect/>
          </a:stretch>
        </p:blipFill>
        <p:spPr>
          <a:xfrm>
            <a:off x="5780920" y="276808"/>
            <a:ext cx="6134956" cy="3210373"/>
          </a:xfrm>
          <a:prstGeom prst="rect">
            <a:avLst/>
          </a:prstGeom>
        </p:spPr>
      </p:pic>
      <p:pic>
        <p:nvPicPr>
          <p:cNvPr id="6" name="Picture 5"/>
          <p:cNvPicPr>
            <a:picLocks noChangeAspect="1"/>
          </p:cNvPicPr>
          <p:nvPr/>
        </p:nvPicPr>
        <p:blipFill>
          <a:blip r:embed="rId6"/>
          <a:stretch>
            <a:fillRect/>
          </a:stretch>
        </p:blipFill>
        <p:spPr>
          <a:xfrm>
            <a:off x="7762396" y="4674601"/>
            <a:ext cx="4153480" cy="2896004"/>
          </a:xfrm>
          <a:prstGeom prst="rect">
            <a:avLst/>
          </a:prstGeom>
        </p:spPr>
      </p:pic>
    </p:spTree>
    <p:extLst>
      <p:ext uri="{BB962C8B-B14F-4D97-AF65-F5344CB8AC3E}">
        <p14:creationId xmlns:p14="http://schemas.microsoft.com/office/powerpoint/2010/main" val="2701607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9842" y="643091"/>
            <a:ext cx="10669934" cy="5667063"/>
          </a:xfrm>
          <a:prstGeom prst="rect">
            <a:avLst/>
          </a:prstGeom>
        </p:spPr>
      </p:pic>
    </p:spTree>
    <p:extLst>
      <p:ext uri="{BB962C8B-B14F-4D97-AF65-F5344CB8AC3E}">
        <p14:creationId xmlns:p14="http://schemas.microsoft.com/office/powerpoint/2010/main" val="719477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10"/>
          <p:cNvPicPr preferRelativeResize="0"/>
          <p:nvPr/>
        </p:nvPicPr>
        <p:blipFill rotWithShape="1">
          <a:blip r:embed="rId3">
            <a:alphaModFix/>
          </a:blip>
          <a:srcRect/>
          <a:stretch/>
        </p:blipFill>
        <p:spPr>
          <a:xfrm>
            <a:off x="10497672" y="-12700"/>
            <a:ext cx="1613366" cy="1412875"/>
          </a:xfrm>
          <a:prstGeom prst="rect">
            <a:avLst/>
          </a:prstGeom>
          <a:noFill/>
          <a:ln>
            <a:noFill/>
          </a:ln>
        </p:spPr>
      </p:pic>
      <p:sp>
        <p:nvSpPr>
          <p:cNvPr id="181" name="Google Shape;181;p10"/>
          <p:cNvSpPr txBox="1"/>
          <p:nvPr/>
        </p:nvSpPr>
        <p:spPr>
          <a:xfrm>
            <a:off x="3109912" y="533399"/>
            <a:ext cx="5972175"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sng" strike="noStrike" cap="none" dirty="0">
                <a:solidFill>
                  <a:schemeClr val="dk1"/>
                </a:solidFill>
                <a:latin typeface="Calibri"/>
                <a:ea typeface="Calibri"/>
                <a:cs typeface="Calibri"/>
                <a:sym typeface="Calibri"/>
              </a:rPr>
              <a:t>Oak Trees Challenge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1" i="1" u="sng" strike="noStrike" cap="none" dirty="0">
              <a:solidFill>
                <a:schemeClr val="dk1"/>
              </a:solidFill>
              <a:latin typeface="Calibri"/>
              <a:ea typeface="Calibri"/>
              <a:cs typeface="Calibri"/>
              <a:sym typeface="Calibri"/>
            </a:endParaRPr>
          </a:p>
        </p:txBody>
      </p:sp>
      <p:pic>
        <p:nvPicPr>
          <p:cNvPr id="182" name="Google Shape;182;p10"/>
          <p:cNvPicPr preferRelativeResize="0"/>
          <p:nvPr/>
        </p:nvPicPr>
        <p:blipFill rotWithShape="1">
          <a:blip r:embed="rId4">
            <a:alphaModFix/>
          </a:blip>
          <a:srcRect/>
          <a:stretch/>
        </p:blipFill>
        <p:spPr>
          <a:xfrm>
            <a:off x="111000" y="0"/>
            <a:ext cx="1613375" cy="1848582"/>
          </a:xfrm>
          <a:prstGeom prst="rect">
            <a:avLst/>
          </a:prstGeom>
          <a:noFill/>
          <a:ln>
            <a:noFill/>
          </a:ln>
        </p:spPr>
      </p:pic>
      <p:pic>
        <p:nvPicPr>
          <p:cNvPr id="2" name="Picture 1"/>
          <p:cNvPicPr>
            <a:picLocks noChangeAspect="1"/>
          </p:cNvPicPr>
          <p:nvPr/>
        </p:nvPicPr>
        <p:blipFill>
          <a:blip r:embed="rId5"/>
          <a:stretch>
            <a:fillRect/>
          </a:stretch>
        </p:blipFill>
        <p:spPr>
          <a:xfrm>
            <a:off x="111000" y="1706899"/>
            <a:ext cx="4127538" cy="5151101"/>
          </a:xfrm>
          <a:prstGeom prst="rect">
            <a:avLst/>
          </a:prstGeom>
        </p:spPr>
      </p:pic>
      <p:pic>
        <p:nvPicPr>
          <p:cNvPr id="3" name="Picture 2"/>
          <p:cNvPicPr>
            <a:picLocks noChangeAspect="1"/>
          </p:cNvPicPr>
          <p:nvPr/>
        </p:nvPicPr>
        <p:blipFill>
          <a:blip r:embed="rId6"/>
          <a:stretch>
            <a:fillRect/>
          </a:stretch>
        </p:blipFill>
        <p:spPr>
          <a:xfrm>
            <a:off x="4238538" y="1706898"/>
            <a:ext cx="4355906" cy="5151101"/>
          </a:xfrm>
          <a:prstGeom prst="rect">
            <a:avLst/>
          </a:prstGeom>
        </p:spPr>
      </p:pic>
      <p:pic>
        <p:nvPicPr>
          <p:cNvPr id="4" name="Picture 3"/>
          <p:cNvPicPr>
            <a:picLocks noChangeAspect="1"/>
          </p:cNvPicPr>
          <p:nvPr/>
        </p:nvPicPr>
        <p:blipFill>
          <a:blip r:embed="rId7"/>
          <a:stretch>
            <a:fillRect/>
          </a:stretch>
        </p:blipFill>
        <p:spPr>
          <a:xfrm>
            <a:off x="8587688" y="1706897"/>
            <a:ext cx="3523350" cy="514566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p:nvPr/>
        </p:nvSpPr>
        <p:spPr>
          <a:xfrm>
            <a:off x="2290713" y="1772238"/>
            <a:ext cx="7192651"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0" i="0" u="none" strike="noStrike" cap="none">
                <a:solidFill>
                  <a:srgbClr val="000000"/>
                </a:solidFill>
                <a:latin typeface="Arial"/>
                <a:ea typeface="Arial"/>
                <a:cs typeface="Arial"/>
                <a:sym typeface="Arial"/>
              </a:rPr>
              <a:t>Questions</a:t>
            </a:r>
            <a:endParaRPr sz="1400" b="0" i="0" u="none" strike="noStrike" cap="none">
              <a:solidFill>
                <a:srgbClr val="000000"/>
              </a:solidFill>
              <a:latin typeface="Arial"/>
              <a:ea typeface="Arial"/>
              <a:cs typeface="Arial"/>
              <a:sym typeface="Arial"/>
            </a:endParaRPr>
          </a:p>
        </p:txBody>
      </p:sp>
      <p:pic>
        <p:nvPicPr>
          <p:cNvPr id="188" name="Google Shape;188;p23"/>
          <p:cNvPicPr preferRelativeResize="0"/>
          <p:nvPr/>
        </p:nvPicPr>
        <p:blipFill rotWithShape="1">
          <a:blip r:embed="rId3">
            <a:alphaModFix/>
          </a:blip>
          <a:srcRect/>
          <a:stretch/>
        </p:blipFill>
        <p:spPr>
          <a:xfrm>
            <a:off x="111000" y="0"/>
            <a:ext cx="1613375" cy="1848582"/>
          </a:xfrm>
          <a:prstGeom prst="rect">
            <a:avLst/>
          </a:prstGeom>
          <a:noFill/>
          <a:ln>
            <a:noFill/>
          </a:ln>
        </p:spPr>
      </p:pic>
      <p:pic>
        <p:nvPicPr>
          <p:cNvPr id="189" name="Google Shape;189;p23"/>
          <p:cNvPicPr preferRelativeResize="0"/>
          <p:nvPr/>
        </p:nvPicPr>
        <p:blipFill rotWithShape="1">
          <a:blip r:embed="rId4">
            <a:alphaModFix/>
          </a:blip>
          <a:srcRect/>
          <a:stretch/>
        </p:blipFill>
        <p:spPr>
          <a:xfrm>
            <a:off x="10497672" y="-12700"/>
            <a:ext cx="1613366" cy="1412875"/>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g25598ab0e0c_1_0"/>
          <p:cNvPicPr preferRelativeResize="0"/>
          <p:nvPr/>
        </p:nvPicPr>
        <p:blipFill rotWithShape="1">
          <a:blip r:embed="rId3">
            <a:alphaModFix/>
          </a:blip>
          <a:srcRect/>
          <a:stretch/>
        </p:blipFill>
        <p:spPr>
          <a:xfrm>
            <a:off x="10497672" y="-12700"/>
            <a:ext cx="1613365" cy="1412873"/>
          </a:xfrm>
          <a:prstGeom prst="rect">
            <a:avLst/>
          </a:prstGeom>
          <a:noFill/>
          <a:ln>
            <a:noFill/>
          </a:ln>
        </p:spPr>
      </p:pic>
      <p:sp>
        <p:nvSpPr>
          <p:cNvPr id="103" name="Google Shape;103;g25598ab0e0c_1_0"/>
          <p:cNvSpPr txBox="1"/>
          <p:nvPr/>
        </p:nvSpPr>
        <p:spPr>
          <a:xfrm>
            <a:off x="1993526" y="-12700"/>
            <a:ext cx="8504146" cy="82483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sng" strike="noStrike" cap="none" dirty="0">
                <a:solidFill>
                  <a:schemeClr val="dk1"/>
                </a:solidFill>
                <a:latin typeface="Calibri"/>
                <a:ea typeface="Calibri"/>
                <a:cs typeface="Calibri"/>
                <a:sym typeface="Calibri"/>
              </a:rPr>
              <a:t>Staffing:</a:t>
            </a:r>
            <a:endParaRPr sz="3200" b="1"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sz="3200" b="1"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GB" sz="3200" b="0" i="1" u="none" strike="noStrike" cap="none" dirty="0" smtClean="0">
                <a:solidFill>
                  <a:schemeClr val="dk1"/>
                </a:solidFill>
                <a:latin typeface="Calibri"/>
                <a:ea typeface="Calibri"/>
                <a:cs typeface="Calibri"/>
                <a:sym typeface="Calibri"/>
              </a:rPr>
              <a:t>Teachers: Miss McKinney, Mrs Kavanagh and Mrs Balmer</a:t>
            </a:r>
          </a:p>
          <a:p>
            <a:pPr marL="0" marR="0" lvl="0" indent="0" algn="ctr" rtl="0">
              <a:lnSpc>
                <a:spcPct val="100000"/>
              </a:lnSpc>
              <a:spcBef>
                <a:spcPts val="0"/>
              </a:spcBef>
              <a:spcAft>
                <a:spcPts val="0"/>
              </a:spcAft>
              <a:buClr>
                <a:srgbClr val="000000"/>
              </a:buClr>
              <a:buSzPts val="3200"/>
              <a:buFont typeface="Arial"/>
              <a:buNone/>
            </a:pPr>
            <a:endParaRPr sz="3200" b="0" i="1"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GB" sz="3200" b="0" i="1" u="none" strike="noStrike" cap="none" dirty="0">
                <a:solidFill>
                  <a:schemeClr val="dk1"/>
                </a:solidFill>
                <a:latin typeface="Calibri"/>
                <a:ea typeface="Calibri"/>
                <a:cs typeface="Calibri"/>
                <a:sym typeface="Calibri"/>
              </a:rPr>
              <a:t>Teaching </a:t>
            </a:r>
            <a:r>
              <a:rPr lang="en-GB" sz="3200" b="0" i="1" u="none" strike="noStrike" cap="none" dirty="0" smtClean="0">
                <a:solidFill>
                  <a:schemeClr val="dk1"/>
                </a:solidFill>
                <a:latin typeface="Calibri"/>
                <a:ea typeface="Calibri"/>
                <a:cs typeface="Calibri"/>
                <a:sym typeface="Calibri"/>
              </a:rPr>
              <a:t>assistants: Mrs Case and Mrs Norman</a:t>
            </a:r>
            <a:endParaRPr sz="3200" b="0" i="1"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lang="en-GB" sz="3200" b="0" i="1" u="none" strike="noStrike" cap="none" dirty="0" smtClean="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GB" sz="3200" b="0" i="1" u="none" strike="noStrike" cap="none" dirty="0" smtClean="0">
                <a:solidFill>
                  <a:schemeClr val="dk1"/>
                </a:solidFill>
                <a:latin typeface="Calibri"/>
                <a:ea typeface="Calibri"/>
                <a:cs typeface="Calibri"/>
                <a:sym typeface="Calibri"/>
              </a:rPr>
              <a:t>Phase leader for Yr3/4: Mrs Balmer</a:t>
            </a:r>
            <a:endParaRPr sz="3200" b="0" i="1"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lang="en-GB" sz="3200" b="0" i="1" u="none" strike="noStrike" cap="none" dirty="0" smtClean="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GB" sz="3200" b="0" i="1" u="none" strike="noStrike" cap="none" dirty="0" smtClean="0">
                <a:solidFill>
                  <a:schemeClr val="dk1"/>
                </a:solidFill>
                <a:latin typeface="Calibri"/>
                <a:ea typeface="Calibri"/>
                <a:cs typeface="Calibri"/>
                <a:sym typeface="Calibri"/>
              </a:rPr>
              <a:t>Head teacher: Miss Fry</a:t>
            </a:r>
            <a:endParaRPr sz="3200" b="0" i="1"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lang="en-GB" sz="3200" b="0" i="1" u="none" strike="noStrike" cap="none" dirty="0" smtClean="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GB" sz="3200" b="0" i="1" u="none" strike="noStrike" cap="none" dirty="0" smtClean="0">
                <a:solidFill>
                  <a:schemeClr val="dk1"/>
                </a:solidFill>
                <a:latin typeface="Calibri"/>
                <a:ea typeface="Calibri"/>
                <a:cs typeface="Calibri"/>
                <a:sym typeface="Calibri"/>
              </a:rPr>
              <a:t>Pastoral: Mrs Lockett</a:t>
            </a:r>
            <a:endParaRPr sz="3200" b="0" i="1"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lang="en-GB" sz="3200" b="0" i="1" u="none" strike="noStrike" cap="none" dirty="0" smtClean="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GB" sz="3200" b="0" i="1" u="none" strike="noStrike" cap="none" dirty="0" err="1" smtClean="0">
                <a:solidFill>
                  <a:schemeClr val="dk1"/>
                </a:solidFill>
                <a:latin typeface="Calibri"/>
                <a:ea typeface="Calibri"/>
                <a:cs typeface="Calibri"/>
                <a:sym typeface="Calibri"/>
              </a:rPr>
              <a:t>SENCo</a:t>
            </a:r>
            <a:r>
              <a:rPr lang="en-GB" sz="3200" b="0" i="1" u="none" strike="noStrike" cap="none" dirty="0" smtClean="0">
                <a:solidFill>
                  <a:schemeClr val="dk1"/>
                </a:solidFill>
                <a:latin typeface="Calibri"/>
                <a:ea typeface="Calibri"/>
                <a:cs typeface="Calibri"/>
                <a:sym typeface="Calibri"/>
              </a:rPr>
              <a:t>- Mrs Balmer</a:t>
            </a:r>
            <a:endParaRPr sz="3200" b="0" i="1"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sz="3200" b="1"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sz="3200" b="1"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104" name="Google Shape;104;g25598ab0e0c_1_0"/>
          <p:cNvPicPr preferRelativeResize="0"/>
          <p:nvPr/>
        </p:nvPicPr>
        <p:blipFill rotWithShape="1">
          <a:blip r:embed="rId4">
            <a:alphaModFix/>
          </a:blip>
          <a:srcRect/>
          <a:stretch/>
        </p:blipFill>
        <p:spPr>
          <a:xfrm>
            <a:off x="111000" y="0"/>
            <a:ext cx="1613375" cy="1848582"/>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3"/>
          <p:cNvPicPr preferRelativeResize="0"/>
          <p:nvPr/>
        </p:nvPicPr>
        <p:blipFill rotWithShape="1">
          <a:blip r:embed="rId3">
            <a:alphaModFix/>
          </a:blip>
          <a:srcRect/>
          <a:stretch/>
        </p:blipFill>
        <p:spPr>
          <a:xfrm>
            <a:off x="10497672" y="-12700"/>
            <a:ext cx="1613366" cy="1412875"/>
          </a:xfrm>
          <a:prstGeom prst="rect">
            <a:avLst/>
          </a:prstGeom>
          <a:noFill/>
          <a:ln>
            <a:noFill/>
          </a:ln>
        </p:spPr>
      </p:pic>
      <p:sp>
        <p:nvSpPr>
          <p:cNvPr id="111" name="Google Shape;111;p3"/>
          <p:cNvSpPr txBox="1"/>
          <p:nvPr/>
        </p:nvSpPr>
        <p:spPr>
          <a:xfrm>
            <a:off x="3109912" y="533399"/>
            <a:ext cx="5972175" cy="8001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sng" strike="noStrike" cap="none" dirty="0">
                <a:solidFill>
                  <a:schemeClr val="dk1"/>
                </a:solidFill>
                <a:latin typeface="Calibri"/>
                <a:ea typeface="Calibri"/>
                <a:cs typeface="Calibri"/>
                <a:sym typeface="Calibri"/>
              </a:rPr>
              <a:t>Our Curriculum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112" name="Google Shape;112;p3"/>
          <p:cNvPicPr preferRelativeResize="0"/>
          <p:nvPr/>
        </p:nvPicPr>
        <p:blipFill rotWithShape="1">
          <a:blip r:embed="rId4">
            <a:alphaModFix/>
          </a:blip>
          <a:srcRect/>
          <a:stretch/>
        </p:blipFill>
        <p:spPr>
          <a:xfrm>
            <a:off x="111000" y="0"/>
            <a:ext cx="1613375" cy="1848582"/>
          </a:xfrm>
          <a:prstGeom prst="rect">
            <a:avLst/>
          </a:prstGeom>
          <a:noFill/>
          <a:ln>
            <a:noFill/>
          </a:ln>
        </p:spPr>
      </p:pic>
      <p:pic>
        <p:nvPicPr>
          <p:cNvPr id="3" name="Picture 2"/>
          <p:cNvPicPr>
            <a:picLocks noChangeAspect="1"/>
          </p:cNvPicPr>
          <p:nvPr/>
        </p:nvPicPr>
        <p:blipFill>
          <a:blip r:embed="rId5"/>
          <a:stretch>
            <a:fillRect/>
          </a:stretch>
        </p:blipFill>
        <p:spPr>
          <a:xfrm>
            <a:off x="2992476" y="1057117"/>
            <a:ext cx="5836892" cy="569680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8"/>
          <p:cNvPicPr preferRelativeResize="0"/>
          <p:nvPr/>
        </p:nvPicPr>
        <p:blipFill rotWithShape="1">
          <a:blip r:embed="rId3">
            <a:alphaModFix/>
          </a:blip>
          <a:srcRect/>
          <a:stretch/>
        </p:blipFill>
        <p:spPr>
          <a:xfrm>
            <a:off x="10497672" y="-12700"/>
            <a:ext cx="1613366" cy="1412875"/>
          </a:xfrm>
          <a:prstGeom prst="rect">
            <a:avLst/>
          </a:prstGeom>
          <a:noFill/>
          <a:ln>
            <a:noFill/>
          </a:ln>
        </p:spPr>
      </p:pic>
      <p:sp>
        <p:nvSpPr>
          <p:cNvPr id="149" name="Google Shape;149;p8"/>
          <p:cNvSpPr txBox="1"/>
          <p:nvPr/>
        </p:nvSpPr>
        <p:spPr>
          <a:xfrm>
            <a:off x="2736285" y="0"/>
            <a:ext cx="6535533" cy="14157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sng" strike="noStrike" cap="none" dirty="0">
                <a:solidFill>
                  <a:schemeClr val="dk1"/>
                </a:solidFill>
                <a:latin typeface="Calibri"/>
                <a:ea typeface="Calibri"/>
                <a:cs typeface="Calibri"/>
                <a:sym typeface="Calibri"/>
              </a:rPr>
              <a:t>Trips and Visits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2000" b="0" i="0" u="none" strike="noStrike" cap="none" dirty="0" smtClean="0">
                <a:solidFill>
                  <a:schemeClr val="dk1"/>
                </a:solidFill>
                <a:latin typeface="Calibri"/>
                <a:ea typeface="Calibri"/>
                <a:cs typeface="Calibri"/>
                <a:sym typeface="Calibri"/>
              </a:rPr>
              <a:t>	Viking Day in school and Barnstondale residential (</a:t>
            </a:r>
            <a:r>
              <a:rPr lang="en-GB" sz="2000" b="0" i="0" u="none" strike="noStrike" cap="none" smtClean="0">
                <a:solidFill>
                  <a:schemeClr val="dk1"/>
                </a:solidFill>
                <a:latin typeface="Calibri"/>
                <a:ea typeface="Calibri"/>
                <a:cs typeface="Calibri"/>
                <a:sym typeface="Calibri"/>
              </a:rPr>
              <a:t>March 2024)</a:t>
            </a:r>
            <a:endParaRPr sz="2000" b="0" i="0" u="none" strike="noStrike" cap="none" dirty="0">
              <a:solidFill>
                <a:schemeClr val="dk1"/>
              </a:solidFill>
              <a:latin typeface="Calibri"/>
              <a:ea typeface="Calibri"/>
              <a:cs typeface="Calibri"/>
              <a:sym typeface="Calibri"/>
            </a:endParaRPr>
          </a:p>
        </p:txBody>
      </p:sp>
      <p:pic>
        <p:nvPicPr>
          <p:cNvPr id="150" name="Google Shape;150;p8"/>
          <p:cNvPicPr preferRelativeResize="0"/>
          <p:nvPr/>
        </p:nvPicPr>
        <p:blipFill rotWithShape="1">
          <a:blip r:embed="rId4">
            <a:alphaModFix/>
          </a:blip>
          <a:srcRect/>
          <a:stretch/>
        </p:blipFill>
        <p:spPr>
          <a:xfrm>
            <a:off x="111000" y="0"/>
            <a:ext cx="1613375" cy="1848582"/>
          </a:xfrm>
          <a:prstGeom prst="rect">
            <a:avLst/>
          </a:prstGeom>
          <a:noFill/>
          <a:ln>
            <a:noFill/>
          </a:ln>
        </p:spPr>
      </p:pic>
      <p:pic>
        <p:nvPicPr>
          <p:cNvPr id="2" name="Picture 1"/>
          <p:cNvPicPr>
            <a:picLocks noChangeAspect="1"/>
          </p:cNvPicPr>
          <p:nvPr/>
        </p:nvPicPr>
        <p:blipFill>
          <a:blip r:embed="rId5"/>
          <a:stretch>
            <a:fillRect/>
          </a:stretch>
        </p:blipFill>
        <p:spPr>
          <a:xfrm>
            <a:off x="111000" y="1848582"/>
            <a:ext cx="3203435" cy="2329215"/>
          </a:xfrm>
          <a:prstGeom prst="rect">
            <a:avLst/>
          </a:prstGeom>
        </p:spPr>
      </p:pic>
      <p:pic>
        <p:nvPicPr>
          <p:cNvPr id="3" name="Picture 2"/>
          <p:cNvPicPr>
            <a:picLocks noChangeAspect="1"/>
          </p:cNvPicPr>
          <p:nvPr/>
        </p:nvPicPr>
        <p:blipFill>
          <a:blip r:embed="rId6"/>
          <a:stretch>
            <a:fillRect/>
          </a:stretch>
        </p:blipFill>
        <p:spPr>
          <a:xfrm>
            <a:off x="9100720" y="1400175"/>
            <a:ext cx="2793903" cy="3216861"/>
          </a:xfrm>
          <a:prstGeom prst="rect">
            <a:avLst/>
          </a:prstGeom>
        </p:spPr>
      </p:pic>
      <p:pic>
        <p:nvPicPr>
          <p:cNvPr id="4" name="Picture 3"/>
          <p:cNvPicPr>
            <a:picLocks noChangeAspect="1"/>
          </p:cNvPicPr>
          <p:nvPr/>
        </p:nvPicPr>
        <p:blipFill>
          <a:blip r:embed="rId7"/>
          <a:stretch>
            <a:fillRect/>
          </a:stretch>
        </p:blipFill>
        <p:spPr>
          <a:xfrm>
            <a:off x="9383024" y="3861663"/>
            <a:ext cx="2511599" cy="3096492"/>
          </a:xfrm>
          <a:prstGeom prst="rect">
            <a:avLst/>
          </a:prstGeom>
        </p:spPr>
      </p:pic>
      <p:pic>
        <p:nvPicPr>
          <p:cNvPr id="5" name="Picture 4"/>
          <p:cNvPicPr>
            <a:picLocks noChangeAspect="1"/>
          </p:cNvPicPr>
          <p:nvPr/>
        </p:nvPicPr>
        <p:blipFill>
          <a:blip r:embed="rId8"/>
          <a:stretch>
            <a:fillRect/>
          </a:stretch>
        </p:blipFill>
        <p:spPr>
          <a:xfrm>
            <a:off x="6525437" y="1400175"/>
            <a:ext cx="2159111" cy="2925563"/>
          </a:xfrm>
          <a:prstGeom prst="rect">
            <a:avLst/>
          </a:prstGeom>
        </p:spPr>
      </p:pic>
      <p:pic>
        <p:nvPicPr>
          <p:cNvPr id="6" name="Picture 5"/>
          <p:cNvPicPr>
            <a:picLocks noChangeAspect="1"/>
          </p:cNvPicPr>
          <p:nvPr/>
        </p:nvPicPr>
        <p:blipFill>
          <a:blip r:embed="rId9"/>
          <a:stretch>
            <a:fillRect/>
          </a:stretch>
        </p:blipFill>
        <p:spPr>
          <a:xfrm>
            <a:off x="6548283" y="3710293"/>
            <a:ext cx="2483155" cy="3023746"/>
          </a:xfrm>
          <a:prstGeom prst="rect">
            <a:avLst/>
          </a:prstGeom>
        </p:spPr>
      </p:pic>
      <p:pic>
        <p:nvPicPr>
          <p:cNvPr id="7" name="Picture 6"/>
          <p:cNvPicPr>
            <a:picLocks noChangeAspect="1"/>
          </p:cNvPicPr>
          <p:nvPr/>
        </p:nvPicPr>
        <p:blipFill>
          <a:blip r:embed="rId10"/>
          <a:stretch>
            <a:fillRect/>
          </a:stretch>
        </p:blipFill>
        <p:spPr>
          <a:xfrm>
            <a:off x="3773575" y="4025990"/>
            <a:ext cx="2682580" cy="2595735"/>
          </a:xfrm>
          <a:prstGeom prst="rect">
            <a:avLst/>
          </a:prstGeom>
        </p:spPr>
      </p:pic>
      <p:pic>
        <p:nvPicPr>
          <p:cNvPr id="8" name="Picture 7"/>
          <p:cNvPicPr>
            <a:picLocks noChangeAspect="1"/>
          </p:cNvPicPr>
          <p:nvPr/>
        </p:nvPicPr>
        <p:blipFill>
          <a:blip r:embed="rId11"/>
          <a:stretch>
            <a:fillRect/>
          </a:stretch>
        </p:blipFill>
        <p:spPr>
          <a:xfrm>
            <a:off x="3396104" y="1377100"/>
            <a:ext cx="2953540" cy="2587399"/>
          </a:xfrm>
          <a:prstGeom prst="rect">
            <a:avLst/>
          </a:prstGeom>
        </p:spPr>
      </p:pic>
      <p:pic>
        <p:nvPicPr>
          <p:cNvPr id="9" name="Picture 8"/>
          <p:cNvPicPr>
            <a:picLocks noChangeAspect="1"/>
          </p:cNvPicPr>
          <p:nvPr/>
        </p:nvPicPr>
        <p:blipFill>
          <a:blip r:embed="rId12"/>
          <a:stretch>
            <a:fillRect/>
          </a:stretch>
        </p:blipFill>
        <p:spPr>
          <a:xfrm>
            <a:off x="195224" y="4325738"/>
            <a:ext cx="3348781" cy="237111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3">
            <a:alphaModFix/>
          </a:blip>
          <a:srcRect/>
          <a:stretch/>
        </p:blipFill>
        <p:spPr>
          <a:xfrm>
            <a:off x="10497672" y="-12700"/>
            <a:ext cx="1613366" cy="1412875"/>
          </a:xfrm>
          <a:prstGeom prst="rect">
            <a:avLst/>
          </a:prstGeom>
          <a:noFill/>
          <a:ln>
            <a:noFill/>
          </a:ln>
        </p:spPr>
      </p:pic>
      <p:sp>
        <p:nvSpPr>
          <p:cNvPr id="119" name="Google Shape;119;p4"/>
          <p:cNvSpPr txBox="1"/>
          <p:nvPr/>
        </p:nvSpPr>
        <p:spPr>
          <a:xfrm>
            <a:off x="1613377" y="850774"/>
            <a:ext cx="9246000" cy="57861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sng" strike="noStrike" cap="none" dirty="0">
                <a:solidFill>
                  <a:schemeClr val="dk1"/>
                </a:solidFill>
                <a:latin typeface="Calibri"/>
                <a:ea typeface="Calibri"/>
                <a:cs typeface="Calibri"/>
                <a:sym typeface="Calibri"/>
              </a:rPr>
              <a:t>Daily </a:t>
            </a:r>
            <a:r>
              <a:rPr lang="en-GB" sz="2800" b="1" i="0" u="sng" strike="noStrike" cap="none" dirty="0" smtClean="0">
                <a:solidFill>
                  <a:schemeClr val="dk1"/>
                </a:solidFill>
                <a:latin typeface="Calibri"/>
                <a:ea typeface="Calibri"/>
                <a:cs typeface="Calibri"/>
                <a:sym typeface="Calibri"/>
              </a:rPr>
              <a:t>Routines</a:t>
            </a:r>
            <a:endParaRPr sz="14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8.30- </a:t>
            </a:r>
            <a:r>
              <a:rPr lang="en-GB" sz="1800" i="1" u="none" strike="noStrike" cap="none" dirty="0" smtClean="0">
                <a:solidFill>
                  <a:schemeClr val="dk1"/>
                </a:solidFill>
                <a:latin typeface="Calibri"/>
                <a:ea typeface="Calibri"/>
                <a:cs typeface="Calibri"/>
                <a:sym typeface="Calibri"/>
              </a:rPr>
              <a:t>Wake and Shake open to all the hall via Main Entrance Monday, Tuesday, Thursday ad Friday.</a:t>
            </a:r>
          </a:p>
          <a:p>
            <a:pPr marL="0" marR="0" lvl="0" indent="0" algn="l" rtl="0">
              <a:lnSpc>
                <a:spcPct val="100000"/>
              </a:lnSpc>
              <a:spcBef>
                <a:spcPts val="0"/>
              </a:spcBef>
              <a:spcAft>
                <a:spcPts val="0"/>
              </a:spcAft>
              <a:buClr>
                <a:srgbClr val="000000"/>
              </a:buClr>
              <a:buSzPts val="1800"/>
              <a:buFont typeface="Arial"/>
              <a:buNone/>
            </a:pPr>
            <a:endParaRPr lang="en-GB" sz="1800" b="1" i="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8.45-9am- </a:t>
            </a:r>
            <a:r>
              <a:rPr lang="en-GB" sz="1800" i="1" u="none" strike="noStrike" cap="none" dirty="0" smtClean="0">
                <a:solidFill>
                  <a:schemeClr val="dk1"/>
                </a:solidFill>
                <a:latin typeface="Calibri"/>
                <a:ea typeface="Calibri"/>
                <a:cs typeface="Calibri"/>
                <a:sym typeface="Calibri"/>
              </a:rPr>
              <a:t>Registration and Morning activities.</a:t>
            </a:r>
          </a:p>
          <a:p>
            <a:pPr marL="0" marR="0" lvl="0" indent="0" algn="l" rtl="0">
              <a:lnSpc>
                <a:spcPct val="100000"/>
              </a:lnSpc>
              <a:spcBef>
                <a:spcPts val="0"/>
              </a:spcBef>
              <a:spcAft>
                <a:spcPts val="0"/>
              </a:spcAft>
              <a:buClr>
                <a:srgbClr val="000000"/>
              </a:buClr>
              <a:buSzPts val="1800"/>
              <a:buFont typeface="Arial"/>
              <a:buNone/>
            </a:pPr>
            <a:endParaRPr lang="en-GB" sz="1800" b="1" i="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i="1" u="none" strike="noStrike" cap="none" dirty="0" smtClean="0">
                <a:solidFill>
                  <a:schemeClr val="dk1"/>
                </a:solidFill>
                <a:latin typeface="Calibri"/>
                <a:ea typeface="Calibri"/>
                <a:cs typeface="Calibri"/>
                <a:sym typeface="Calibri"/>
              </a:rPr>
              <a:t>Assembly (Mondays- picture news and Wednesday- Singing assemb</a:t>
            </a:r>
            <a:r>
              <a:rPr lang="en-GB" sz="1800" i="1" dirty="0" smtClean="0">
                <a:solidFill>
                  <a:schemeClr val="dk1"/>
                </a:solidFill>
                <a:latin typeface="Calibri"/>
                <a:ea typeface="Calibri"/>
                <a:cs typeface="Calibri"/>
                <a:sym typeface="Calibri"/>
              </a:rPr>
              <a:t>ly) or Handwriting.</a:t>
            </a:r>
          </a:p>
          <a:p>
            <a:pPr marL="0" marR="0" lvl="0" indent="0" algn="l" rtl="0">
              <a:lnSpc>
                <a:spcPct val="100000"/>
              </a:lnSpc>
              <a:spcBef>
                <a:spcPts val="0"/>
              </a:spcBef>
              <a:spcAft>
                <a:spcPts val="0"/>
              </a:spcAft>
              <a:buClr>
                <a:srgbClr val="000000"/>
              </a:buClr>
              <a:buSzPts val="1800"/>
              <a:buFont typeface="Arial"/>
              <a:buNone/>
            </a:pPr>
            <a:endParaRPr lang="en-GB" sz="180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i="1" dirty="0" smtClean="0">
                <a:solidFill>
                  <a:schemeClr val="dk1"/>
                </a:solidFill>
                <a:latin typeface="Calibri"/>
                <a:ea typeface="Calibri"/>
                <a:cs typeface="Calibri"/>
                <a:sym typeface="Calibri"/>
              </a:rPr>
              <a:t>Morning of English, Maths and Reading.</a:t>
            </a:r>
            <a:endParaRPr lang="en-GB" sz="1800" i="1"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Break-</a:t>
            </a:r>
            <a:r>
              <a:rPr lang="en-GB" sz="1800" b="0" i="1" u="none" strike="noStrike" cap="none" dirty="0" smtClean="0">
                <a:solidFill>
                  <a:schemeClr val="dk1"/>
                </a:solidFill>
                <a:latin typeface="Calibri"/>
                <a:ea typeface="Calibri"/>
                <a:cs typeface="Calibri"/>
                <a:sym typeface="Calibri"/>
              </a:rPr>
              <a:t> A </a:t>
            </a:r>
            <a:r>
              <a:rPr lang="en-GB" sz="1800" b="0" i="1" u="none" strike="noStrike" cap="none" dirty="0">
                <a:solidFill>
                  <a:schemeClr val="dk1"/>
                </a:solidFill>
                <a:latin typeface="Calibri"/>
                <a:ea typeface="Calibri"/>
                <a:cs typeface="Calibri"/>
                <a:sym typeface="Calibri"/>
              </a:rPr>
              <a:t>healthy snack can be brought in from home or purchased from </a:t>
            </a:r>
            <a:r>
              <a:rPr lang="en-GB" sz="1800" b="0" i="1" u="none" strike="noStrike" cap="none" dirty="0" smtClean="0">
                <a:solidFill>
                  <a:schemeClr val="dk1"/>
                </a:solidFill>
                <a:latin typeface="Calibri"/>
                <a:ea typeface="Calibri"/>
                <a:cs typeface="Calibri"/>
                <a:sym typeface="Calibri"/>
              </a:rPr>
              <a:t>canteen. Year </a:t>
            </a:r>
            <a:r>
              <a:rPr lang="en-GB" sz="1800" b="1" i="1" u="none" strike="noStrike" cap="none" dirty="0" smtClean="0">
                <a:solidFill>
                  <a:schemeClr val="dk1"/>
                </a:solidFill>
                <a:latin typeface="Calibri"/>
                <a:ea typeface="Calibri"/>
                <a:cs typeface="Calibri"/>
                <a:sym typeface="Calibri"/>
              </a:rPr>
              <a:t>3 </a:t>
            </a:r>
            <a:r>
              <a:rPr lang="en-GB" sz="1800" i="1" u="none" strike="noStrike" cap="none" dirty="0" smtClean="0">
                <a:solidFill>
                  <a:schemeClr val="dk1"/>
                </a:solidFill>
                <a:latin typeface="Calibri"/>
                <a:ea typeface="Calibri"/>
                <a:cs typeface="Calibri"/>
                <a:sym typeface="Calibri"/>
              </a:rPr>
              <a:t>and </a:t>
            </a:r>
            <a:r>
              <a:rPr lang="en-GB" sz="1800" b="1" i="1" u="none" strike="noStrike" cap="none" dirty="0" smtClean="0">
                <a:solidFill>
                  <a:schemeClr val="dk1"/>
                </a:solidFill>
                <a:latin typeface="Calibri"/>
                <a:ea typeface="Calibri"/>
                <a:cs typeface="Calibri"/>
                <a:sym typeface="Calibri"/>
              </a:rPr>
              <a:t>4 </a:t>
            </a:r>
            <a:r>
              <a:rPr lang="en-GB" sz="1800" i="1" u="none" strike="noStrike" cap="none" dirty="0" smtClean="0">
                <a:solidFill>
                  <a:schemeClr val="dk1"/>
                </a:solidFill>
                <a:latin typeface="Calibri"/>
                <a:ea typeface="Calibri"/>
                <a:cs typeface="Calibri"/>
                <a:sym typeface="Calibri"/>
              </a:rPr>
              <a:t>will have a separate break time at </a:t>
            </a:r>
            <a:r>
              <a:rPr lang="en-GB" sz="1800" b="1" i="1" dirty="0" smtClean="0">
                <a:solidFill>
                  <a:schemeClr val="dk1"/>
                </a:solidFill>
                <a:latin typeface="Calibri"/>
                <a:ea typeface="Calibri"/>
                <a:cs typeface="Calibri"/>
                <a:sym typeface="Calibri"/>
              </a:rPr>
              <a:t>11am. </a:t>
            </a:r>
            <a:endParaRPr sz="18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Lunch 12.15pm- </a:t>
            </a:r>
            <a:r>
              <a:rPr lang="en-GB" sz="1800" i="1" u="none" strike="noStrike" cap="none" dirty="0" smtClean="0">
                <a:solidFill>
                  <a:schemeClr val="dk1"/>
                </a:solidFill>
                <a:latin typeface="Calibri"/>
                <a:ea typeface="Calibri"/>
                <a:cs typeface="Calibri"/>
                <a:sym typeface="Calibri"/>
              </a:rPr>
              <a:t>Quiet Club, Sports Ambassadors lead a variety of playground activities along with a Sports Coach. </a:t>
            </a:r>
          </a:p>
          <a:p>
            <a:pPr marL="0" marR="0" lvl="0" indent="0" algn="l" rtl="0">
              <a:lnSpc>
                <a:spcPct val="100000"/>
              </a:lnSpc>
              <a:spcBef>
                <a:spcPts val="0"/>
              </a:spcBef>
              <a:spcAft>
                <a:spcPts val="0"/>
              </a:spcAft>
              <a:buClr>
                <a:srgbClr val="000000"/>
              </a:buClr>
              <a:buSzPts val="1800"/>
              <a:buFont typeface="Arial"/>
              <a:buNone/>
            </a:pPr>
            <a:endParaRPr lang="en-GB" sz="1800" b="1" i="1"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1" i="1" dirty="0" smtClean="0">
                <a:solidFill>
                  <a:schemeClr val="dk1"/>
                </a:solidFill>
                <a:latin typeface="Calibri"/>
                <a:ea typeface="Calibri"/>
                <a:cs typeface="Calibri"/>
                <a:sym typeface="Calibri"/>
              </a:rPr>
              <a:t>Quiet Club- </a:t>
            </a:r>
            <a:r>
              <a:rPr lang="en-GB" sz="1800" i="1" dirty="0" smtClean="0">
                <a:solidFill>
                  <a:schemeClr val="dk1"/>
                </a:solidFill>
                <a:latin typeface="Calibri"/>
                <a:ea typeface="Calibri"/>
                <a:cs typeface="Calibri"/>
                <a:sym typeface="Calibri"/>
              </a:rPr>
              <a:t>accessible for children who struggle during unstructured times.</a:t>
            </a:r>
          </a:p>
          <a:p>
            <a:pPr marL="0" marR="0" lvl="0" indent="0" algn="l"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Afternoons- children will access a ‘brain break’ outside when weather permits.</a:t>
            </a:r>
            <a:endParaRPr sz="1800" b="1"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lang="en-GB" sz="1800" b="0" i="1" u="none" strike="noStrike" cap="none" dirty="0" smtClean="0">
              <a:solidFill>
                <a:schemeClr val="dk1"/>
              </a:solidFill>
              <a:latin typeface="Calibri"/>
              <a:ea typeface="Calibri"/>
              <a:cs typeface="Calibri"/>
              <a:sym typeface="Calibri"/>
            </a:endParaRPr>
          </a:p>
        </p:txBody>
      </p:sp>
      <p:pic>
        <p:nvPicPr>
          <p:cNvPr id="120" name="Google Shape;120;p4"/>
          <p:cNvPicPr preferRelativeResize="0"/>
          <p:nvPr/>
        </p:nvPicPr>
        <p:blipFill rotWithShape="1">
          <a:blip r:embed="rId4">
            <a:alphaModFix/>
          </a:blip>
          <a:srcRect/>
          <a:stretch/>
        </p:blipFill>
        <p:spPr>
          <a:xfrm>
            <a:off x="0" y="0"/>
            <a:ext cx="1613375" cy="1848582"/>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8871" y="1059940"/>
            <a:ext cx="8027581" cy="2585323"/>
          </a:xfrm>
          <a:prstGeom prst="rect">
            <a:avLst/>
          </a:prstGeom>
        </p:spPr>
        <p:txBody>
          <a:bodyPr wrap="square">
            <a:spAutoFit/>
          </a:bodyPr>
          <a:lstStyle/>
          <a:p>
            <a:pPr lvl="0">
              <a:buSzPts val="1800"/>
            </a:pPr>
            <a:r>
              <a:rPr lang="en-GB" sz="1800" b="1" i="1" u="sng" dirty="0" smtClean="0">
                <a:solidFill>
                  <a:schemeClr val="dk1"/>
                </a:solidFill>
                <a:latin typeface="Calibri"/>
                <a:ea typeface="Calibri"/>
                <a:cs typeface="Calibri"/>
                <a:sym typeface="Calibri"/>
              </a:rPr>
              <a:t>Reminders</a:t>
            </a:r>
            <a:endParaRPr lang="en-GB" sz="1800" i="1" dirty="0">
              <a:solidFill>
                <a:schemeClr val="dk1"/>
              </a:solidFill>
              <a:latin typeface="Calibri"/>
              <a:ea typeface="Calibri"/>
              <a:cs typeface="Calibri"/>
              <a:sym typeface="Calibri"/>
            </a:endParaRPr>
          </a:p>
          <a:p>
            <a:pPr lvl="0">
              <a:buSzPts val="1800"/>
            </a:pPr>
            <a:endParaRPr lang="en-GB" sz="1800" i="1" dirty="0" smtClean="0">
              <a:solidFill>
                <a:schemeClr val="dk1"/>
              </a:solidFill>
              <a:latin typeface="Calibri"/>
              <a:ea typeface="Calibri"/>
              <a:cs typeface="Calibri"/>
              <a:sym typeface="Calibri"/>
            </a:endParaRPr>
          </a:p>
          <a:p>
            <a:pPr lvl="0">
              <a:buSzPts val="1800"/>
            </a:pPr>
            <a:r>
              <a:rPr lang="en-GB" sz="1800" i="1" dirty="0" smtClean="0">
                <a:solidFill>
                  <a:schemeClr val="dk1"/>
                </a:solidFill>
                <a:latin typeface="Calibri"/>
                <a:ea typeface="Calibri"/>
                <a:cs typeface="Calibri"/>
                <a:sym typeface="Calibri"/>
              </a:rPr>
              <a:t>Your </a:t>
            </a:r>
            <a:r>
              <a:rPr lang="en-GB" sz="1800" i="1" dirty="0">
                <a:solidFill>
                  <a:schemeClr val="dk1"/>
                </a:solidFill>
                <a:latin typeface="Calibri"/>
                <a:ea typeface="Calibri"/>
                <a:cs typeface="Calibri"/>
                <a:sym typeface="Calibri"/>
              </a:rPr>
              <a:t>child should bring in a water bottle every day. </a:t>
            </a:r>
            <a:r>
              <a:rPr lang="en-GB" sz="1800" i="1" dirty="0" smtClean="0">
                <a:solidFill>
                  <a:schemeClr val="dk1"/>
                </a:solidFill>
                <a:latin typeface="Calibri"/>
                <a:ea typeface="Calibri"/>
                <a:cs typeface="Calibri"/>
                <a:sym typeface="Calibri"/>
              </a:rPr>
              <a:t>These should be filled with </a:t>
            </a:r>
            <a:r>
              <a:rPr lang="en-GB" sz="1800" b="1" i="1" dirty="0" smtClean="0">
                <a:solidFill>
                  <a:schemeClr val="dk1"/>
                </a:solidFill>
                <a:latin typeface="Calibri"/>
                <a:ea typeface="Calibri"/>
                <a:cs typeface="Calibri"/>
                <a:sym typeface="Calibri"/>
              </a:rPr>
              <a:t>Water only.</a:t>
            </a:r>
            <a:endParaRPr lang="en-GB" sz="1800" i="1" dirty="0" smtClean="0">
              <a:solidFill>
                <a:schemeClr val="dk1"/>
              </a:solidFill>
              <a:latin typeface="Calibri"/>
              <a:ea typeface="Calibri"/>
              <a:cs typeface="Calibri"/>
              <a:sym typeface="Calibri"/>
            </a:endParaRPr>
          </a:p>
          <a:p>
            <a:pPr lvl="0">
              <a:buSzPts val="1800"/>
            </a:pPr>
            <a:endParaRPr lang="en-GB" sz="1800" i="1" dirty="0">
              <a:solidFill>
                <a:schemeClr val="dk1"/>
              </a:solidFill>
              <a:latin typeface="Calibri"/>
              <a:ea typeface="Calibri"/>
              <a:cs typeface="Calibri"/>
              <a:sym typeface="Calibri"/>
            </a:endParaRPr>
          </a:p>
          <a:p>
            <a:pPr lvl="0">
              <a:buSzPts val="1800"/>
            </a:pPr>
            <a:r>
              <a:rPr lang="en-GB" sz="1800" i="1" dirty="0" smtClean="0">
                <a:solidFill>
                  <a:schemeClr val="dk1"/>
                </a:solidFill>
                <a:latin typeface="Calibri"/>
                <a:ea typeface="Calibri"/>
                <a:cs typeface="Calibri"/>
                <a:sym typeface="Calibri"/>
              </a:rPr>
              <a:t>These </a:t>
            </a:r>
            <a:r>
              <a:rPr lang="en-GB" sz="1800" i="1" dirty="0">
                <a:solidFill>
                  <a:schemeClr val="dk1"/>
                </a:solidFill>
                <a:latin typeface="Calibri"/>
                <a:ea typeface="Calibri"/>
                <a:cs typeface="Calibri"/>
                <a:sym typeface="Calibri"/>
              </a:rPr>
              <a:t>will be kept at the back of the classroom and should be taken home each night. Children have access to their water bottles during the day</a:t>
            </a:r>
            <a:r>
              <a:rPr lang="en-GB" sz="1800" i="1" dirty="0" smtClean="0">
                <a:solidFill>
                  <a:schemeClr val="dk1"/>
                </a:solidFill>
                <a:latin typeface="Calibri"/>
                <a:ea typeface="Calibri"/>
                <a:cs typeface="Calibri"/>
                <a:sym typeface="Calibri"/>
              </a:rPr>
              <a:t>. </a:t>
            </a:r>
            <a:endParaRPr lang="en-GB" sz="1800" i="1" dirty="0">
              <a:solidFill>
                <a:schemeClr val="dk1"/>
              </a:solidFill>
              <a:latin typeface="Calibri"/>
              <a:ea typeface="Calibri"/>
              <a:cs typeface="Calibri"/>
              <a:sym typeface="Calibri"/>
            </a:endParaRPr>
          </a:p>
          <a:p>
            <a:pPr lvl="0">
              <a:buSzPts val="1800"/>
            </a:pPr>
            <a:endParaRPr lang="en-GB" sz="1800" i="1" dirty="0" smtClean="0">
              <a:solidFill>
                <a:schemeClr val="dk1"/>
              </a:solidFill>
              <a:latin typeface="Calibri"/>
              <a:ea typeface="Calibri"/>
              <a:cs typeface="Calibri"/>
              <a:sym typeface="Calibri"/>
            </a:endParaRPr>
          </a:p>
          <a:p>
            <a:pPr lvl="0">
              <a:buSzPts val="1800"/>
            </a:pPr>
            <a:r>
              <a:rPr lang="en-GB" sz="1800" i="1" dirty="0" smtClean="0">
                <a:solidFill>
                  <a:schemeClr val="dk1"/>
                </a:solidFill>
                <a:latin typeface="Calibri"/>
                <a:ea typeface="Calibri"/>
                <a:cs typeface="Calibri"/>
                <a:sym typeface="Calibri"/>
              </a:rPr>
              <a:t>We would prefer if children used a reusable plastic bottle.</a:t>
            </a:r>
            <a:endParaRPr lang="en-GB" sz="1800" i="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099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5"/>
          <p:cNvPicPr preferRelativeResize="0"/>
          <p:nvPr/>
        </p:nvPicPr>
        <p:blipFill rotWithShape="1">
          <a:blip r:embed="rId3">
            <a:alphaModFix/>
          </a:blip>
          <a:srcRect/>
          <a:stretch/>
        </p:blipFill>
        <p:spPr>
          <a:xfrm>
            <a:off x="10497672" y="-12700"/>
            <a:ext cx="1613366" cy="1412875"/>
          </a:xfrm>
          <a:prstGeom prst="rect">
            <a:avLst/>
          </a:prstGeom>
          <a:noFill/>
          <a:ln>
            <a:noFill/>
          </a:ln>
        </p:spPr>
      </p:pic>
      <p:sp>
        <p:nvSpPr>
          <p:cNvPr id="127" name="Google Shape;127;p5"/>
          <p:cNvSpPr txBox="1"/>
          <p:nvPr/>
        </p:nvSpPr>
        <p:spPr>
          <a:xfrm>
            <a:off x="1256675" y="1089899"/>
            <a:ext cx="9547500" cy="4401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sng" strike="noStrike" cap="none" dirty="0">
                <a:solidFill>
                  <a:schemeClr val="dk1"/>
                </a:solidFill>
                <a:latin typeface="Calibri"/>
                <a:ea typeface="Calibri"/>
                <a:cs typeface="Calibri"/>
                <a:sym typeface="Calibri"/>
              </a:rPr>
              <a:t>Year Group Readiness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lvl="0">
              <a:buSzPts val="1800"/>
            </a:pPr>
            <a:r>
              <a:rPr lang="en-GB" sz="1800" i="1" dirty="0" smtClean="0">
                <a:solidFill>
                  <a:schemeClr val="dk1"/>
                </a:solidFill>
                <a:latin typeface="Calibri"/>
                <a:ea typeface="Calibri"/>
                <a:cs typeface="Calibri"/>
                <a:sym typeface="Calibri"/>
              </a:rPr>
              <a:t>-Children </a:t>
            </a:r>
            <a:r>
              <a:rPr lang="en-GB" sz="1800" i="1" dirty="0">
                <a:solidFill>
                  <a:schemeClr val="dk1"/>
                </a:solidFill>
                <a:latin typeface="Calibri"/>
                <a:ea typeface="Calibri"/>
                <a:cs typeface="Calibri"/>
                <a:sym typeface="Calibri"/>
              </a:rPr>
              <a:t>need to remember and to take responsibly for their own equipment. For example, reading records, PE kits and water bottles.</a:t>
            </a:r>
          </a:p>
          <a:p>
            <a:pPr lvl="0">
              <a:buSzPts val="1800"/>
            </a:pPr>
            <a:endParaRPr lang="en-GB" sz="1800" i="1" dirty="0">
              <a:solidFill>
                <a:schemeClr val="dk1"/>
              </a:solidFill>
              <a:latin typeface="Calibri"/>
              <a:ea typeface="Calibri"/>
              <a:cs typeface="Calibri"/>
              <a:sym typeface="Calibri"/>
            </a:endParaRPr>
          </a:p>
          <a:p>
            <a:pPr lvl="0">
              <a:buSzPts val="1800"/>
            </a:pPr>
            <a:r>
              <a:rPr lang="en-GB" sz="1800" i="1" dirty="0">
                <a:solidFill>
                  <a:schemeClr val="dk1"/>
                </a:solidFill>
                <a:latin typeface="Calibri"/>
                <a:ea typeface="Calibri"/>
                <a:cs typeface="Calibri"/>
                <a:sym typeface="Calibri"/>
              </a:rPr>
              <a:t>Your child should bring in a water bottle every day. These should be filled with </a:t>
            </a:r>
            <a:r>
              <a:rPr lang="en-GB" sz="1800" b="1" i="1" dirty="0">
                <a:solidFill>
                  <a:schemeClr val="dk1"/>
                </a:solidFill>
                <a:latin typeface="Calibri"/>
                <a:ea typeface="Calibri"/>
                <a:cs typeface="Calibri"/>
                <a:sym typeface="Calibri"/>
              </a:rPr>
              <a:t>Water only.</a:t>
            </a:r>
            <a:endParaRPr lang="en-GB" sz="1800" i="1" dirty="0">
              <a:solidFill>
                <a:schemeClr val="dk1"/>
              </a:solidFill>
              <a:latin typeface="Calibri"/>
              <a:ea typeface="Calibri"/>
              <a:cs typeface="Calibri"/>
              <a:sym typeface="Calibri"/>
            </a:endParaRPr>
          </a:p>
          <a:p>
            <a:pPr lvl="0">
              <a:buSzPts val="1800"/>
            </a:pPr>
            <a:endParaRPr lang="en-GB" sz="1800" i="1" dirty="0">
              <a:solidFill>
                <a:schemeClr val="dk1"/>
              </a:solidFill>
              <a:latin typeface="Calibri"/>
              <a:ea typeface="Calibri"/>
              <a:cs typeface="Calibri"/>
              <a:sym typeface="Calibri"/>
            </a:endParaRPr>
          </a:p>
          <a:p>
            <a:pPr lvl="0">
              <a:buSzPts val="1800"/>
            </a:pPr>
            <a:r>
              <a:rPr lang="en-GB" sz="1800" i="1" dirty="0">
                <a:solidFill>
                  <a:schemeClr val="dk1"/>
                </a:solidFill>
                <a:latin typeface="Calibri"/>
                <a:ea typeface="Calibri"/>
                <a:cs typeface="Calibri"/>
                <a:sym typeface="Calibri"/>
              </a:rPr>
              <a:t>These will be kept at the back of the classroom and should be taken home each night to refill with fresh water. Children have access to their water bottles during the day and can fill them up if needed.</a:t>
            </a:r>
          </a:p>
          <a:p>
            <a:pPr lvl="0">
              <a:buSzPts val="1800"/>
            </a:pPr>
            <a:r>
              <a:rPr lang="en-GB" sz="1800" i="1" dirty="0">
                <a:solidFill>
                  <a:schemeClr val="dk1"/>
                </a:solidFill>
                <a:latin typeface="Calibri"/>
                <a:ea typeface="Calibri"/>
                <a:cs typeface="Calibri"/>
                <a:sym typeface="Calibri"/>
              </a:rPr>
              <a:t>We would prefer if children used a reusable plastic bottle.</a:t>
            </a:r>
          </a:p>
          <a:p>
            <a:pPr lvl="0">
              <a:buSzPts val="1800"/>
            </a:pPr>
            <a:endParaRPr lang="en-GB" sz="1800" i="1" dirty="0">
              <a:solidFill>
                <a:schemeClr val="dk1"/>
              </a:solidFill>
              <a:latin typeface="Calibri"/>
              <a:ea typeface="Calibri"/>
              <a:cs typeface="Calibri"/>
              <a:sym typeface="Calibri"/>
            </a:endParaRPr>
          </a:p>
          <a:p>
            <a:pPr lvl="0">
              <a:buSzPts val="1800"/>
            </a:pPr>
            <a:r>
              <a:rPr lang="en-GB" sz="1800" i="1" dirty="0">
                <a:solidFill>
                  <a:schemeClr val="dk1"/>
                </a:solidFill>
                <a:latin typeface="Calibri"/>
                <a:ea typeface="Calibri"/>
                <a:cs typeface="Calibri"/>
                <a:sym typeface="Calibri"/>
              </a:rPr>
              <a:t>- To be able to tell the time on a digital and analogue clock. </a:t>
            </a:r>
          </a:p>
          <a:p>
            <a:pPr lvl="0">
              <a:buSzPts val="1800"/>
            </a:pPr>
            <a:endParaRPr lang="en-GB" sz="1800" i="1" dirty="0">
              <a:solidFill>
                <a:schemeClr val="dk1"/>
              </a:solidFill>
              <a:latin typeface="Calibri"/>
              <a:ea typeface="Calibri"/>
              <a:cs typeface="Calibri"/>
              <a:sym typeface="Calibri"/>
            </a:endParaRPr>
          </a:p>
          <a:p>
            <a:pPr lvl="0">
              <a:buSzPts val="1800"/>
            </a:pPr>
            <a:r>
              <a:rPr lang="en-GB" sz="1800" dirty="0">
                <a:solidFill>
                  <a:schemeClr val="dk1"/>
                </a:solidFill>
                <a:latin typeface="Calibri"/>
                <a:ea typeface="Calibri"/>
                <a:cs typeface="Calibri"/>
                <a:sym typeface="Calibri"/>
              </a:rPr>
              <a:t>- </a:t>
            </a:r>
            <a:r>
              <a:rPr lang="en-GB" sz="1800" i="1" dirty="0">
                <a:solidFill>
                  <a:schemeClr val="dk1"/>
                </a:solidFill>
                <a:latin typeface="Calibri"/>
                <a:ea typeface="Calibri"/>
                <a:cs typeface="Calibri"/>
                <a:sym typeface="Calibri"/>
              </a:rPr>
              <a:t>Year 4 Timestables check- children need to be practicing daily both in school and at home.</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128" name="Google Shape;128;p5"/>
          <p:cNvPicPr preferRelativeResize="0"/>
          <p:nvPr/>
        </p:nvPicPr>
        <p:blipFill rotWithShape="1">
          <a:blip r:embed="rId4">
            <a:alphaModFix/>
          </a:blip>
          <a:srcRect/>
          <a:stretch/>
        </p:blipFill>
        <p:spPr>
          <a:xfrm>
            <a:off x="111000" y="0"/>
            <a:ext cx="1613375" cy="1848582"/>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p:cNvPicPr preferRelativeResize="0"/>
          <p:nvPr/>
        </p:nvPicPr>
        <p:blipFill rotWithShape="1">
          <a:blip r:embed="rId3">
            <a:alphaModFix/>
          </a:blip>
          <a:srcRect/>
          <a:stretch/>
        </p:blipFill>
        <p:spPr>
          <a:xfrm>
            <a:off x="10497672" y="-12700"/>
            <a:ext cx="1613366" cy="1412875"/>
          </a:xfrm>
          <a:prstGeom prst="rect">
            <a:avLst/>
          </a:prstGeom>
          <a:noFill/>
          <a:ln>
            <a:noFill/>
          </a:ln>
        </p:spPr>
      </p:pic>
      <p:sp>
        <p:nvSpPr>
          <p:cNvPr id="134" name="Google Shape;134;p6"/>
          <p:cNvSpPr txBox="1"/>
          <p:nvPr/>
        </p:nvSpPr>
        <p:spPr>
          <a:xfrm>
            <a:off x="1582992" y="553064"/>
            <a:ext cx="8485239" cy="57861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sng" strike="noStrike" cap="none" dirty="0">
                <a:solidFill>
                  <a:schemeClr val="dk1"/>
                </a:solidFill>
                <a:latin typeface="Calibri"/>
                <a:ea typeface="Calibri"/>
                <a:cs typeface="Calibri"/>
                <a:sym typeface="Calibri"/>
              </a:rPr>
              <a:t>Assessment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lvl="0">
              <a:buSzPts val="1800"/>
            </a:pPr>
            <a:r>
              <a:rPr lang="en-GB" sz="1800" i="1" dirty="0">
                <a:solidFill>
                  <a:schemeClr val="dk1"/>
                </a:solidFill>
                <a:latin typeface="Calibri"/>
                <a:ea typeface="Calibri"/>
                <a:cs typeface="Calibri"/>
                <a:sym typeface="Calibri"/>
              </a:rPr>
              <a:t>Children will be assessed in the first few weeks of Autumn Term to determine their reading ages and Phonics ability. From this, children will be given reading books appropriate to their ability.</a:t>
            </a:r>
          </a:p>
          <a:p>
            <a:pPr lvl="0">
              <a:buSzPts val="1800"/>
            </a:pPr>
            <a:endParaRPr lang="en-GB" sz="1800" i="1" dirty="0">
              <a:solidFill>
                <a:schemeClr val="dk1"/>
              </a:solidFill>
              <a:latin typeface="Calibri"/>
              <a:ea typeface="Calibri"/>
              <a:cs typeface="Calibri"/>
              <a:sym typeface="Calibri"/>
            </a:endParaRPr>
          </a:p>
          <a:p>
            <a:pPr lvl="0">
              <a:buSzPts val="1800"/>
            </a:pPr>
            <a:r>
              <a:rPr lang="en-GB" sz="1800" i="1" dirty="0">
                <a:solidFill>
                  <a:schemeClr val="dk1"/>
                </a:solidFill>
                <a:latin typeface="Calibri"/>
                <a:ea typeface="Calibri"/>
                <a:cs typeface="Calibri"/>
                <a:sym typeface="Calibri"/>
              </a:rPr>
              <a:t>Extra support may be given for children who require further phonics support through Read, Write Inc interventions. </a:t>
            </a:r>
          </a:p>
          <a:p>
            <a:pPr lvl="0">
              <a:buSzPts val="1800"/>
            </a:pPr>
            <a:endParaRPr lang="en-GB" sz="1800" i="1" dirty="0">
              <a:solidFill>
                <a:schemeClr val="dk1"/>
              </a:solidFill>
              <a:latin typeface="Calibri"/>
              <a:ea typeface="Calibri"/>
              <a:cs typeface="Calibri"/>
              <a:sym typeface="Calibri"/>
            </a:endParaRPr>
          </a:p>
          <a:p>
            <a:pPr lvl="0">
              <a:buSzPts val="1800"/>
            </a:pPr>
            <a:r>
              <a:rPr lang="en-GB" sz="1800" b="1" i="1" u="sng" dirty="0">
                <a:solidFill>
                  <a:schemeClr val="dk1"/>
                </a:solidFill>
                <a:latin typeface="Calibri"/>
                <a:ea typeface="Calibri"/>
                <a:cs typeface="Calibri"/>
                <a:sym typeface="Calibri"/>
              </a:rPr>
              <a:t>Times Tables </a:t>
            </a:r>
          </a:p>
          <a:p>
            <a:pPr lvl="0">
              <a:buSzPts val="1800"/>
            </a:pPr>
            <a:r>
              <a:rPr lang="en-GB" sz="1800" i="1" dirty="0">
                <a:solidFill>
                  <a:schemeClr val="dk1"/>
                </a:solidFill>
                <a:latin typeface="Calibri"/>
                <a:cs typeface="Calibri"/>
                <a:sym typeface="Calibri"/>
              </a:rPr>
              <a:t>Children will be tested weekly (Fridays) on their timestables each week. It is important children practice these at home either on TTRS or other useful sites.</a:t>
            </a:r>
            <a:endParaRPr lang="en-GB" sz="1800" dirty="0"/>
          </a:p>
          <a:p>
            <a:pPr lvl="0">
              <a:buSzPts val="1800"/>
            </a:pPr>
            <a:endParaRPr lang="en-GB" sz="1800" i="1" dirty="0">
              <a:solidFill>
                <a:schemeClr val="dk1"/>
              </a:solidFill>
              <a:latin typeface="Calibri"/>
              <a:ea typeface="Calibri"/>
              <a:cs typeface="Calibri"/>
              <a:sym typeface="Calibri"/>
            </a:endParaRPr>
          </a:p>
          <a:p>
            <a:pPr lvl="0">
              <a:buSzPts val="1800"/>
            </a:pPr>
            <a:r>
              <a:rPr lang="en-GB" sz="1800" b="1" i="1" u="sng" dirty="0">
                <a:solidFill>
                  <a:schemeClr val="dk1"/>
                </a:solidFill>
                <a:latin typeface="Calibri"/>
                <a:ea typeface="Calibri"/>
                <a:cs typeface="Calibri"/>
                <a:sym typeface="Calibri"/>
              </a:rPr>
              <a:t>Termly Assessment</a:t>
            </a:r>
          </a:p>
          <a:p>
            <a:pPr lvl="0">
              <a:buSzPts val="1800"/>
            </a:pPr>
            <a:r>
              <a:rPr lang="en-GB" sz="1800" i="1" dirty="0">
                <a:solidFill>
                  <a:schemeClr val="dk1"/>
                </a:solidFill>
                <a:latin typeface="Calibri"/>
                <a:ea typeface="Calibri"/>
                <a:cs typeface="Calibri"/>
                <a:sym typeface="Calibri"/>
              </a:rPr>
              <a:t>Allows us to monitor progress and adapt our teaching for future lessons to ensure gaps are closed. Children are then identified if further support is required. These </a:t>
            </a:r>
            <a:r>
              <a:rPr lang="en-GB" sz="1800" i="1" dirty="0" err="1">
                <a:solidFill>
                  <a:schemeClr val="dk1"/>
                </a:solidFill>
                <a:latin typeface="Calibri"/>
                <a:ea typeface="Calibri"/>
                <a:cs typeface="Calibri"/>
                <a:sym typeface="Calibri"/>
              </a:rPr>
              <a:t>arke</a:t>
            </a:r>
            <a:r>
              <a:rPr lang="en-GB" sz="1800" i="1" dirty="0">
                <a:solidFill>
                  <a:schemeClr val="dk1"/>
                </a:solidFill>
                <a:latin typeface="Calibri"/>
                <a:ea typeface="Calibri"/>
                <a:cs typeface="Calibri"/>
                <a:sym typeface="Calibri"/>
              </a:rPr>
              <a:t> fed back through Parents evenings.</a:t>
            </a:r>
          </a:p>
          <a:p>
            <a:pPr lvl="0">
              <a:buSzPts val="1800"/>
            </a:pPr>
            <a:r>
              <a:rPr lang="en-GB" sz="1800" i="1" dirty="0">
                <a:solidFill>
                  <a:schemeClr val="dk1"/>
                </a:solidFill>
                <a:latin typeface="Calibri"/>
                <a:ea typeface="Calibri"/>
                <a:cs typeface="Calibri"/>
                <a:sym typeface="Calibri"/>
              </a:rPr>
              <a:t>Children can also be put on support plans for their learning if we think they need further support which involve interventions.</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135" name="Google Shape;135;p6"/>
          <p:cNvPicPr preferRelativeResize="0"/>
          <p:nvPr/>
        </p:nvPicPr>
        <p:blipFill rotWithShape="1">
          <a:blip r:embed="rId4">
            <a:alphaModFix/>
          </a:blip>
          <a:srcRect/>
          <a:stretch/>
        </p:blipFill>
        <p:spPr>
          <a:xfrm>
            <a:off x="111000" y="0"/>
            <a:ext cx="1613375" cy="1848582"/>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7"/>
          <p:cNvPicPr preferRelativeResize="0"/>
          <p:nvPr/>
        </p:nvPicPr>
        <p:blipFill rotWithShape="1">
          <a:blip r:embed="rId3">
            <a:alphaModFix/>
          </a:blip>
          <a:srcRect/>
          <a:stretch/>
        </p:blipFill>
        <p:spPr>
          <a:xfrm>
            <a:off x="10497672" y="-12700"/>
            <a:ext cx="1613366" cy="1412875"/>
          </a:xfrm>
          <a:prstGeom prst="rect">
            <a:avLst/>
          </a:prstGeom>
          <a:noFill/>
          <a:ln>
            <a:noFill/>
          </a:ln>
        </p:spPr>
      </p:pic>
      <p:sp>
        <p:nvSpPr>
          <p:cNvPr id="141" name="Google Shape;141;p7"/>
          <p:cNvSpPr txBox="1"/>
          <p:nvPr/>
        </p:nvSpPr>
        <p:spPr>
          <a:xfrm>
            <a:off x="3109912" y="533399"/>
            <a:ext cx="597217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sng" strike="noStrike" cap="none">
                <a:solidFill>
                  <a:schemeClr val="dk1"/>
                </a:solidFill>
                <a:latin typeface="Calibri"/>
                <a:ea typeface="Calibri"/>
                <a:cs typeface="Calibri"/>
                <a:sym typeface="Calibri"/>
              </a:rPr>
              <a:t>PE Days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2" name="Google Shape;142;p7"/>
          <p:cNvPicPr preferRelativeResize="0"/>
          <p:nvPr/>
        </p:nvPicPr>
        <p:blipFill rotWithShape="1">
          <a:blip r:embed="rId4">
            <a:alphaModFix/>
          </a:blip>
          <a:srcRect/>
          <a:stretch/>
        </p:blipFill>
        <p:spPr>
          <a:xfrm>
            <a:off x="111000" y="0"/>
            <a:ext cx="1613375" cy="1848582"/>
          </a:xfrm>
          <a:prstGeom prst="rect">
            <a:avLst/>
          </a:prstGeom>
          <a:noFill/>
          <a:ln>
            <a:noFill/>
          </a:ln>
        </p:spPr>
      </p:pic>
      <p:sp>
        <p:nvSpPr>
          <p:cNvPr id="143" name="Google Shape;143;p7"/>
          <p:cNvSpPr txBox="1"/>
          <p:nvPr/>
        </p:nvSpPr>
        <p:spPr>
          <a:xfrm>
            <a:off x="1396181" y="1578575"/>
            <a:ext cx="8900544" cy="46166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800" dirty="0" smtClean="0">
                <a:latin typeface="Calibri"/>
                <a:ea typeface="Calibri"/>
                <a:cs typeface="Calibri"/>
                <a:sym typeface="Calibri"/>
              </a:rPr>
              <a:t>We will have 2 PE days next year- On </a:t>
            </a:r>
            <a:r>
              <a:rPr lang="en-GB" sz="1800" b="1" dirty="0" smtClean="0">
                <a:latin typeface="Calibri"/>
                <a:ea typeface="Calibri"/>
                <a:cs typeface="Calibri"/>
                <a:sym typeface="Calibri"/>
              </a:rPr>
              <a:t>Mondays </a:t>
            </a:r>
            <a:r>
              <a:rPr lang="en-GB" sz="1800" dirty="0" smtClean="0">
                <a:latin typeface="Calibri"/>
                <a:ea typeface="Calibri"/>
                <a:cs typeface="Calibri"/>
                <a:sym typeface="Calibri"/>
              </a:rPr>
              <a:t>and </a:t>
            </a:r>
            <a:r>
              <a:rPr lang="en-GB" sz="1800" b="1" dirty="0" smtClean="0">
                <a:latin typeface="Calibri"/>
                <a:ea typeface="Calibri"/>
                <a:cs typeface="Calibri"/>
                <a:sym typeface="Calibri"/>
              </a:rPr>
              <a:t>Tuesdays.</a:t>
            </a:r>
          </a:p>
          <a:p>
            <a:pPr marL="0" marR="0" lvl="0" indent="0" algn="l" rtl="0">
              <a:lnSpc>
                <a:spcPct val="100000"/>
              </a:lnSpc>
              <a:spcBef>
                <a:spcPts val="0"/>
              </a:spcBef>
              <a:spcAft>
                <a:spcPts val="0"/>
              </a:spcAft>
              <a:buClr>
                <a:srgbClr val="000000"/>
              </a:buClr>
              <a:buSzPts val="1400"/>
              <a:buFont typeface="Arial"/>
              <a:buNone/>
            </a:pPr>
            <a:endParaRPr lang="en-GB"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800" dirty="0" smtClean="0">
                <a:latin typeface="Calibri"/>
                <a:ea typeface="Calibri"/>
                <a:cs typeface="Calibri"/>
                <a:sym typeface="Calibri"/>
              </a:rPr>
              <a:t>Monday’s PE day will be ran by a company called ‘Activities for All’.</a:t>
            </a:r>
          </a:p>
          <a:p>
            <a:pPr marL="0" marR="0" lvl="0" indent="0" algn="l" rtl="0">
              <a:lnSpc>
                <a:spcPct val="100000"/>
              </a:lnSpc>
              <a:spcBef>
                <a:spcPts val="0"/>
              </a:spcBef>
              <a:spcAft>
                <a:spcPts val="0"/>
              </a:spcAft>
              <a:buClr>
                <a:srgbClr val="000000"/>
              </a:buClr>
              <a:buSzPts val="1400"/>
              <a:buFont typeface="Arial"/>
              <a:buNone/>
            </a:pPr>
            <a:endParaRPr lang="en-GB"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GB" sz="1800" dirty="0" smtClean="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800" b="0" i="0" u="none" strike="noStrike" cap="none" dirty="0" smtClean="0">
                <a:solidFill>
                  <a:srgbClr val="000000"/>
                </a:solidFill>
                <a:latin typeface="Calibri"/>
                <a:ea typeface="Calibri"/>
                <a:cs typeface="Calibri"/>
                <a:sym typeface="Calibri"/>
              </a:rPr>
              <a:t>PE Kit</a:t>
            </a:r>
          </a:p>
          <a:p>
            <a:pPr marL="0" marR="0" lvl="0" indent="0" algn="l" rtl="0">
              <a:lnSpc>
                <a:spcPct val="100000"/>
              </a:lnSpc>
              <a:spcBef>
                <a:spcPts val="0"/>
              </a:spcBef>
              <a:spcAft>
                <a:spcPts val="0"/>
              </a:spcAft>
              <a:buClr>
                <a:srgbClr val="000000"/>
              </a:buClr>
              <a:buSzPts val="1400"/>
              <a:buFont typeface="Arial"/>
              <a:buNone/>
            </a:pPr>
            <a:r>
              <a:rPr lang="en-GB" sz="1800" dirty="0" smtClean="0">
                <a:latin typeface="Calibri"/>
                <a:ea typeface="Calibri"/>
                <a:cs typeface="Calibri"/>
                <a:sym typeface="Calibri"/>
              </a:rPr>
              <a:t>-black trainers</a:t>
            </a:r>
          </a:p>
          <a:p>
            <a:pPr marL="0" marR="0" lvl="0" indent="0" algn="l" rtl="0">
              <a:lnSpc>
                <a:spcPct val="100000"/>
              </a:lnSpc>
              <a:spcBef>
                <a:spcPts val="0"/>
              </a:spcBef>
              <a:spcAft>
                <a:spcPts val="0"/>
              </a:spcAft>
              <a:buClr>
                <a:srgbClr val="000000"/>
              </a:buClr>
              <a:buSzPts val="1400"/>
              <a:buFont typeface="Arial"/>
              <a:buNone/>
            </a:pPr>
            <a:r>
              <a:rPr lang="en-GB" sz="1800" b="0" i="0" u="none" strike="noStrike" cap="none" dirty="0" smtClean="0">
                <a:solidFill>
                  <a:srgbClr val="000000"/>
                </a:solidFill>
                <a:latin typeface="Calibri"/>
                <a:ea typeface="Calibri"/>
                <a:cs typeface="Calibri"/>
                <a:sym typeface="Calibri"/>
              </a:rPr>
              <a:t>-white top- this can be plain or with the Brackenwood logo on it.</a:t>
            </a:r>
          </a:p>
          <a:p>
            <a:pPr marL="0" marR="0" lvl="0" indent="0" algn="l" rtl="0">
              <a:lnSpc>
                <a:spcPct val="100000"/>
              </a:lnSpc>
              <a:spcBef>
                <a:spcPts val="0"/>
              </a:spcBef>
              <a:spcAft>
                <a:spcPts val="0"/>
              </a:spcAft>
              <a:buClr>
                <a:srgbClr val="000000"/>
              </a:buClr>
              <a:buSzPts val="1400"/>
              <a:buFont typeface="Arial"/>
              <a:buNone/>
            </a:pPr>
            <a:r>
              <a:rPr lang="en-GB" sz="1800" dirty="0" smtClean="0">
                <a:latin typeface="Calibri"/>
                <a:ea typeface="Calibri"/>
                <a:cs typeface="Calibri"/>
                <a:sym typeface="Calibri"/>
              </a:rPr>
              <a:t>-black trousers/black or green shorts/black leggings</a:t>
            </a:r>
          </a:p>
          <a:p>
            <a:pPr marL="0" marR="0" lvl="0" indent="0" algn="l" rtl="0">
              <a:lnSpc>
                <a:spcPct val="100000"/>
              </a:lnSpc>
              <a:spcBef>
                <a:spcPts val="0"/>
              </a:spcBef>
              <a:spcAft>
                <a:spcPts val="0"/>
              </a:spcAft>
              <a:buClr>
                <a:srgbClr val="000000"/>
              </a:buClr>
              <a:buSzPts val="1400"/>
              <a:buFont typeface="Arial"/>
              <a:buNone/>
            </a:pPr>
            <a:r>
              <a:rPr lang="en-GB" sz="1800" b="0" i="0" u="none" strike="noStrike" cap="none" dirty="0" smtClean="0">
                <a:solidFill>
                  <a:srgbClr val="000000"/>
                </a:solidFill>
                <a:latin typeface="Calibri"/>
                <a:ea typeface="Calibri"/>
                <a:cs typeface="Calibri"/>
                <a:sym typeface="Calibri"/>
              </a:rPr>
              <a:t>-Black zip up jacket</a:t>
            </a:r>
          </a:p>
          <a:p>
            <a:pPr marL="0" marR="0" lvl="0" indent="0" algn="l" rtl="0">
              <a:lnSpc>
                <a:spcPct val="100000"/>
              </a:lnSpc>
              <a:spcBef>
                <a:spcPts val="0"/>
              </a:spcBef>
              <a:spcAft>
                <a:spcPts val="0"/>
              </a:spcAft>
              <a:buClr>
                <a:srgbClr val="000000"/>
              </a:buClr>
              <a:buSzPts val="1400"/>
              <a:buFont typeface="Arial"/>
              <a:buNone/>
            </a:pPr>
            <a:endParaRPr lang="en-GB" sz="18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800" b="1" i="0" u="none" strike="noStrike" cap="none" dirty="0" smtClean="0">
                <a:solidFill>
                  <a:srgbClr val="000000"/>
                </a:solidFill>
                <a:latin typeface="Calibri"/>
                <a:ea typeface="Calibri"/>
                <a:cs typeface="Calibri"/>
                <a:sym typeface="Calibri"/>
              </a:rPr>
              <a:t>Please ensure all clothing is named and the bag that they bring it </a:t>
            </a:r>
            <a:r>
              <a:rPr lang="en-GB" sz="1800" b="1" dirty="0" smtClean="0">
                <a:latin typeface="Calibri"/>
                <a:ea typeface="Calibri"/>
                <a:cs typeface="Calibri"/>
                <a:sym typeface="Calibri"/>
              </a:rPr>
              <a:t>in is named also.</a:t>
            </a:r>
          </a:p>
          <a:p>
            <a:pPr marL="0" marR="0" lvl="0" indent="0" algn="l" rtl="0">
              <a:lnSpc>
                <a:spcPct val="100000"/>
              </a:lnSpc>
              <a:spcBef>
                <a:spcPts val="0"/>
              </a:spcBef>
              <a:spcAft>
                <a:spcPts val="0"/>
              </a:spcAft>
              <a:buClr>
                <a:srgbClr val="000000"/>
              </a:buClr>
              <a:buSzPts val="1400"/>
              <a:buFont typeface="Arial"/>
              <a:buNone/>
            </a:pPr>
            <a:endParaRPr lang="en-GB" sz="18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800" b="1" i="0" u="none" strike="noStrike" cap="none" dirty="0" smtClean="0">
                <a:solidFill>
                  <a:srgbClr val="000000"/>
                </a:solidFill>
                <a:latin typeface="Calibri"/>
                <a:ea typeface="Calibri"/>
                <a:cs typeface="Calibri"/>
                <a:sym typeface="Calibri"/>
              </a:rPr>
              <a:t>We advise for children to leave their kits in school for the half term to ensure they don’t miss any lessons, however, if you wish to take it home please remember to bring it back in.</a:t>
            </a:r>
            <a:endParaRPr sz="18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TotalTime>
  <Words>1061</Words>
  <Application>Microsoft Office PowerPoint</Application>
  <PresentationFormat>Widescreen</PresentationFormat>
  <Paragraphs>137</Paragraphs>
  <Slides>18</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vt:lpstr>
      <vt:lpstr>Homework/ parental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AGould</dc:creator>
  <cp:lastModifiedBy>Rona McKinney</cp:lastModifiedBy>
  <cp:revision>15</cp:revision>
  <dcterms:created xsi:type="dcterms:W3CDTF">2023-06-20T20:48:53Z</dcterms:created>
  <dcterms:modified xsi:type="dcterms:W3CDTF">2023-07-05T15:18:52Z</dcterms:modified>
</cp:coreProperties>
</file>