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61" r:id="rId4"/>
    <p:sldId id="262" r:id="rId5"/>
    <p:sldId id="263" r:id="rId6"/>
    <p:sldId id="264" r:id="rId7"/>
    <p:sldId id="265" r:id="rId8"/>
    <p:sldId id="257" r:id="rId9"/>
    <p:sldId id="267" r:id="rId10"/>
    <p:sldId id="260"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17F27-BF64-420C-976A-E9C9D78D2498}" type="datetimeFigureOut">
              <a:rPr lang="en-GB" smtClean="0"/>
              <a:t>18/12/2023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3B3FA-3AE0-42E2-BAD3-63BE7862AC79}" type="slidenum">
              <a:rPr lang="en-GB" smtClean="0"/>
              <a:t>‹#›</a:t>
            </a:fld>
            <a:endParaRPr lang="en-GB"/>
          </a:p>
        </p:txBody>
      </p:sp>
    </p:spTree>
    <p:extLst>
      <p:ext uri="{BB962C8B-B14F-4D97-AF65-F5344CB8AC3E}">
        <p14:creationId xmlns:p14="http://schemas.microsoft.com/office/powerpoint/2010/main" val="105459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Additive relationship – watch</a:t>
            </a:r>
            <a:r>
              <a:rPr lang="en-GB" baseline="0" dirty="0"/>
              <a:t> how the shape is growing</a:t>
            </a:r>
          </a:p>
          <a:p>
            <a:endParaRPr lang="en-GB" dirty="0"/>
          </a:p>
        </p:txBody>
      </p:sp>
      <p:sp>
        <p:nvSpPr>
          <p:cNvPr id="4" name="Slide Number Placeholder 3"/>
          <p:cNvSpPr>
            <a:spLocks noGrp="1"/>
          </p:cNvSpPr>
          <p:nvPr>
            <p:ph type="sldNum" sz="quarter" idx="5"/>
          </p:nvPr>
        </p:nvSpPr>
        <p:spPr/>
        <p:txBody>
          <a:bodyPr/>
          <a:lstStyle/>
          <a:p>
            <a:fld id="{C535A1A4-574A-47CF-B9C8-9A2F16B3E817}" type="slidenum">
              <a:rPr lang="en-GB" smtClean="0"/>
              <a:t>4</a:t>
            </a:fld>
            <a:endParaRPr lang="en-GB"/>
          </a:p>
        </p:txBody>
      </p:sp>
    </p:spTree>
    <p:extLst>
      <p:ext uri="{BB962C8B-B14F-4D97-AF65-F5344CB8AC3E}">
        <p14:creationId xmlns:p14="http://schemas.microsoft.com/office/powerpoint/2010/main" val="222544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35A1A4-574A-47CF-B9C8-9A2F16B3E817}" type="slidenum">
              <a:rPr lang="en-GB" smtClean="0"/>
              <a:t>5</a:t>
            </a:fld>
            <a:endParaRPr lang="en-GB"/>
          </a:p>
        </p:txBody>
      </p:sp>
    </p:spTree>
    <p:extLst>
      <p:ext uri="{BB962C8B-B14F-4D97-AF65-F5344CB8AC3E}">
        <p14:creationId xmlns:p14="http://schemas.microsoft.com/office/powerpoint/2010/main" val="356754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B797989-7A5E-4E41-BAFC-93D39DE68489}" type="datetimeFigureOut">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F3E6F-F901-4E60-A036-64BB511E046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049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97989-7A5E-4E41-BAFC-93D39DE68489}" type="datetimeFigureOut">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F3E6F-F901-4E60-A036-64BB511E0465}" type="slidenum">
              <a:rPr lang="en-GB" smtClean="0"/>
              <a:t>‹#›</a:t>
            </a:fld>
            <a:endParaRPr lang="en-GB"/>
          </a:p>
        </p:txBody>
      </p:sp>
    </p:spTree>
    <p:extLst>
      <p:ext uri="{BB962C8B-B14F-4D97-AF65-F5344CB8AC3E}">
        <p14:creationId xmlns:p14="http://schemas.microsoft.com/office/powerpoint/2010/main" val="253895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97989-7A5E-4E41-BAFC-93D39DE68489}" type="datetimeFigureOut">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F3E6F-F901-4E60-A036-64BB511E0465}"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48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97989-7A5E-4E41-BAFC-93D39DE68489}" type="datetimeFigureOut">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F3E6F-F901-4E60-A036-64BB511E0465}" type="slidenum">
              <a:rPr lang="en-GB" smtClean="0"/>
              <a:t>‹#›</a:t>
            </a:fld>
            <a:endParaRPr lang="en-GB"/>
          </a:p>
        </p:txBody>
      </p:sp>
    </p:spTree>
    <p:extLst>
      <p:ext uri="{BB962C8B-B14F-4D97-AF65-F5344CB8AC3E}">
        <p14:creationId xmlns:p14="http://schemas.microsoft.com/office/powerpoint/2010/main" val="130340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797989-7A5E-4E41-BAFC-93D39DE68489}" type="datetimeFigureOut">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F3E6F-F901-4E60-A036-64BB511E046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71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797989-7A5E-4E41-BAFC-93D39DE68489}" type="datetimeFigureOut">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F3E6F-F901-4E60-A036-64BB511E0465}" type="slidenum">
              <a:rPr lang="en-GB" smtClean="0"/>
              <a:t>‹#›</a:t>
            </a:fld>
            <a:endParaRPr lang="en-GB"/>
          </a:p>
        </p:txBody>
      </p:sp>
    </p:spTree>
    <p:extLst>
      <p:ext uri="{BB962C8B-B14F-4D97-AF65-F5344CB8AC3E}">
        <p14:creationId xmlns:p14="http://schemas.microsoft.com/office/powerpoint/2010/main" val="220912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797989-7A5E-4E41-BAFC-93D39DE68489}" type="datetimeFigureOut">
              <a:rPr lang="en-GB" smtClean="0"/>
              <a:t>18/12/2023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AF3E6F-F901-4E60-A036-64BB511E0465}" type="slidenum">
              <a:rPr lang="en-GB" smtClean="0"/>
              <a:t>‹#›</a:t>
            </a:fld>
            <a:endParaRPr lang="en-GB"/>
          </a:p>
        </p:txBody>
      </p:sp>
    </p:spTree>
    <p:extLst>
      <p:ext uri="{BB962C8B-B14F-4D97-AF65-F5344CB8AC3E}">
        <p14:creationId xmlns:p14="http://schemas.microsoft.com/office/powerpoint/2010/main" val="24279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797989-7A5E-4E41-BAFC-93D39DE68489}" type="datetimeFigureOut">
              <a:rPr lang="en-GB" smtClean="0"/>
              <a:t>18/12/2023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AF3E6F-F901-4E60-A036-64BB511E0465}" type="slidenum">
              <a:rPr lang="en-GB" smtClean="0"/>
              <a:t>‹#›</a:t>
            </a:fld>
            <a:endParaRPr lang="en-GB"/>
          </a:p>
        </p:txBody>
      </p:sp>
    </p:spTree>
    <p:extLst>
      <p:ext uri="{BB962C8B-B14F-4D97-AF65-F5344CB8AC3E}">
        <p14:creationId xmlns:p14="http://schemas.microsoft.com/office/powerpoint/2010/main" val="211668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97989-7A5E-4E41-BAFC-93D39DE68489}" type="datetimeFigureOut">
              <a:rPr lang="en-GB" smtClean="0"/>
              <a:t>18/12/2023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AF3E6F-F901-4E60-A036-64BB511E0465}" type="slidenum">
              <a:rPr lang="en-GB" smtClean="0"/>
              <a:t>‹#›</a:t>
            </a:fld>
            <a:endParaRPr lang="en-GB"/>
          </a:p>
        </p:txBody>
      </p:sp>
    </p:spTree>
    <p:extLst>
      <p:ext uri="{BB962C8B-B14F-4D97-AF65-F5344CB8AC3E}">
        <p14:creationId xmlns:p14="http://schemas.microsoft.com/office/powerpoint/2010/main" val="12652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797989-7A5E-4E41-BAFC-93D39DE68489}" type="datetimeFigureOut">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F3E6F-F901-4E60-A036-64BB511E0465}" type="slidenum">
              <a:rPr lang="en-GB" smtClean="0"/>
              <a:t>‹#›</a:t>
            </a:fld>
            <a:endParaRPr lang="en-GB"/>
          </a:p>
        </p:txBody>
      </p:sp>
    </p:spTree>
    <p:extLst>
      <p:ext uri="{BB962C8B-B14F-4D97-AF65-F5344CB8AC3E}">
        <p14:creationId xmlns:p14="http://schemas.microsoft.com/office/powerpoint/2010/main" val="136568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797989-7A5E-4E41-BAFC-93D39DE68489}" type="datetimeFigureOut">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F3E6F-F901-4E60-A036-64BB511E046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31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B797989-7A5E-4E41-BAFC-93D39DE68489}" type="datetimeFigureOut">
              <a:rPr lang="en-GB" smtClean="0"/>
              <a:t>18/12/2023</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DAF3E6F-F901-4E60-A036-64BB511E0465}"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208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thsframe.co.uk/" TargetMode="External"/><Relationship Id="rId7" Type="http://schemas.openxmlformats.org/officeDocument/2006/relationships/hyperlink" Target="https://maths-games.org/times-tables-games.html" TargetMode="External"/><Relationship Id="rId2" Type="http://schemas.openxmlformats.org/officeDocument/2006/relationships/hyperlink" Target="https://play.ttrockstars.com/" TargetMode="External"/><Relationship Id="rId1" Type="http://schemas.openxmlformats.org/officeDocument/2006/relationships/slideLayout" Target="../slideLayouts/slideLayout2.xml"/><Relationship Id="rId6" Type="http://schemas.openxmlformats.org/officeDocument/2006/relationships/hyperlink" Target="https://www.bbc.co.uk/bitesize/articles/z97rdnb" TargetMode="External"/><Relationship Id="rId5" Type="http://schemas.openxmlformats.org/officeDocument/2006/relationships/hyperlink" Target="https://www.timestables.me.uk/" TargetMode="External"/><Relationship Id="rId4" Type="http://schemas.openxmlformats.org/officeDocument/2006/relationships/hyperlink" Target="https://www.timestables.co.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4 Timestables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70122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 games/worksheets/testing</a:t>
            </a:r>
            <a:endParaRPr lang="en-GB" dirty="0"/>
          </a:p>
        </p:txBody>
      </p:sp>
      <p:sp>
        <p:nvSpPr>
          <p:cNvPr id="3" name="Content Placeholder 2"/>
          <p:cNvSpPr>
            <a:spLocks noGrp="1"/>
          </p:cNvSpPr>
          <p:nvPr>
            <p:ph idx="1"/>
          </p:nvPr>
        </p:nvSpPr>
        <p:spPr>
          <a:xfrm>
            <a:off x="1024128" y="2286000"/>
            <a:ext cx="9720073" cy="3024909"/>
          </a:xfrm>
        </p:spPr>
        <p:txBody>
          <a:bodyPr/>
          <a:lstStyle/>
          <a:p>
            <a:r>
              <a:rPr lang="en-GB" dirty="0" smtClean="0"/>
              <a:t>Bingo</a:t>
            </a:r>
          </a:p>
          <a:p>
            <a:r>
              <a:rPr lang="en-GB" dirty="0" smtClean="0"/>
              <a:t>Times table wheel game (played in teams)</a:t>
            </a:r>
          </a:p>
          <a:p>
            <a:r>
              <a:rPr lang="en-GB" dirty="0" smtClean="0"/>
              <a:t>Magic 96 (test done half termly)</a:t>
            </a:r>
          </a:p>
          <a:p>
            <a:r>
              <a:rPr lang="en-GB" dirty="0" smtClean="0"/>
              <a:t>Weekly testing from homework focus timestables</a:t>
            </a:r>
          </a:p>
          <a:p>
            <a:r>
              <a:rPr lang="en-GB" dirty="0" smtClean="0"/>
              <a:t>Timestables tennis game.</a:t>
            </a:r>
            <a:endParaRPr lang="en-GB" dirty="0"/>
          </a:p>
        </p:txBody>
      </p:sp>
      <p:pic>
        <p:nvPicPr>
          <p:cNvPr id="4" name="Picture 3"/>
          <p:cNvPicPr>
            <a:picLocks noChangeAspect="1"/>
          </p:cNvPicPr>
          <p:nvPr/>
        </p:nvPicPr>
        <p:blipFill>
          <a:blip r:embed="rId2"/>
          <a:stretch>
            <a:fillRect/>
          </a:stretch>
        </p:blipFill>
        <p:spPr>
          <a:xfrm>
            <a:off x="6892805" y="1893455"/>
            <a:ext cx="4813614" cy="1992537"/>
          </a:xfrm>
          <a:prstGeom prst="rect">
            <a:avLst/>
          </a:prstGeom>
        </p:spPr>
      </p:pic>
      <p:pic>
        <p:nvPicPr>
          <p:cNvPr id="5" name="Picture 4"/>
          <p:cNvPicPr>
            <a:picLocks noChangeAspect="1"/>
          </p:cNvPicPr>
          <p:nvPr/>
        </p:nvPicPr>
        <p:blipFill>
          <a:blip r:embed="rId3"/>
          <a:stretch>
            <a:fillRect/>
          </a:stretch>
        </p:blipFill>
        <p:spPr>
          <a:xfrm>
            <a:off x="6337365" y="4673513"/>
            <a:ext cx="3258630" cy="1677128"/>
          </a:xfrm>
          <a:prstGeom prst="rect">
            <a:avLst/>
          </a:prstGeom>
        </p:spPr>
      </p:pic>
    </p:spTree>
    <p:extLst>
      <p:ext uri="{BB962C8B-B14F-4D97-AF65-F5344CB8AC3E}">
        <p14:creationId xmlns:p14="http://schemas.microsoft.com/office/powerpoint/2010/main" val="4157700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 tables </a:t>
            </a:r>
            <a:r>
              <a:rPr lang="en-GB" smtClean="0"/>
              <a:t>website links</a:t>
            </a:r>
            <a:endParaRPr lang="en-GB"/>
          </a:p>
        </p:txBody>
      </p:sp>
      <p:sp>
        <p:nvSpPr>
          <p:cNvPr id="3" name="Content Placeholder 2"/>
          <p:cNvSpPr>
            <a:spLocks noGrp="1"/>
          </p:cNvSpPr>
          <p:nvPr>
            <p:ph idx="1"/>
          </p:nvPr>
        </p:nvSpPr>
        <p:spPr/>
        <p:txBody>
          <a:bodyPr/>
          <a:lstStyle/>
          <a:p>
            <a:r>
              <a:rPr lang="en-GB" dirty="0"/>
              <a:t>TTRS- </a:t>
            </a:r>
            <a:r>
              <a:rPr lang="en-GB" dirty="0">
                <a:hlinkClick r:id="rId2"/>
              </a:rPr>
              <a:t>https://play.ttrockstars.com</a:t>
            </a:r>
            <a:r>
              <a:rPr lang="en-GB" dirty="0" smtClean="0">
                <a:hlinkClick r:id="rId2"/>
              </a:rPr>
              <a:t>/</a:t>
            </a:r>
            <a:endParaRPr lang="en-GB" dirty="0" smtClean="0"/>
          </a:p>
          <a:p>
            <a:r>
              <a:rPr lang="en-GB" dirty="0"/>
              <a:t>Maths frame- </a:t>
            </a:r>
            <a:r>
              <a:rPr lang="en-GB" dirty="0">
                <a:hlinkClick r:id="rId3"/>
              </a:rPr>
              <a:t>https://mathsframe.co.uk</a:t>
            </a:r>
            <a:r>
              <a:rPr lang="en-GB" dirty="0" smtClean="0">
                <a:hlinkClick r:id="rId3"/>
              </a:rPr>
              <a:t>/</a:t>
            </a:r>
            <a:endParaRPr lang="en-GB" dirty="0" smtClean="0"/>
          </a:p>
          <a:p>
            <a:r>
              <a:rPr lang="en-GB" dirty="0"/>
              <a:t>Timestables - </a:t>
            </a:r>
            <a:r>
              <a:rPr lang="en-GB" dirty="0">
                <a:hlinkClick r:id="rId4"/>
              </a:rPr>
              <a:t>https://www.timestables.co.uk</a:t>
            </a:r>
            <a:r>
              <a:rPr lang="en-GB" dirty="0" smtClean="0">
                <a:hlinkClick r:id="rId4"/>
              </a:rPr>
              <a:t>/</a:t>
            </a:r>
            <a:r>
              <a:rPr lang="en-GB" dirty="0" smtClean="0"/>
              <a:t> </a:t>
            </a:r>
          </a:p>
          <a:p>
            <a:r>
              <a:rPr lang="en-GB" dirty="0"/>
              <a:t>Timestable me- </a:t>
            </a:r>
            <a:r>
              <a:rPr lang="en-GB" dirty="0">
                <a:hlinkClick r:id="rId5"/>
              </a:rPr>
              <a:t>https://www.timestables.me.uk</a:t>
            </a:r>
            <a:r>
              <a:rPr lang="en-GB" dirty="0" smtClean="0">
                <a:hlinkClick r:id="rId5"/>
              </a:rPr>
              <a:t>/</a:t>
            </a:r>
            <a:r>
              <a:rPr lang="en-GB" dirty="0" smtClean="0"/>
              <a:t> </a:t>
            </a:r>
          </a:p>
          <a:p>
            <a:r>
              <a:rPr lang="en-GB" dirty="0" smtClean="0"/>
              <a:t>Times </a:t>
            </a:r>
            <a:r>
              <a:rPr lang="en-GB" dirty="0"/>
              <a:t>table songs we use- </a:t>
            </a:r>
            <a:r>
              <a:rPr lang="en-GB" dirty="0">
                <a:hlinkClick r:id="rId6"/>
              </a:rPr>
              <a:t>https://</a:t>
            </a:r>
            <a:r>
              <a:rPr lang="en-GB" dirty="0" smtClean="0">
                <a:hlinkClick r:id="rId6"/>
              </a:rPr>
              <a:t>www.bbc.co.uk/bitesize/articles/z97rdnb</a:t>
            </a:r>
            <a:r>
              <a:rPr lang="en-GB" dirty="0" smtClean="0"/>
              <a:t> </a:t>
            </a:r>
          </a:p>
          <a:p>
            <a:r>
              <a:rPr lang="en-GB" dirty="0"/>
              <a:t>Maths games - </a:t>
            </a:r>
            <a:r>
              <a:rPr lang="en-GB" dirty="0">
                <a:hlinkClick r:id="rId7"/>
              </a:rPr>
              <a:t>https://</a:t>
            </a:r>
            <a:r>
              <a:rPr lang="en-GB" dirty="0" smtClean="0">
                <a:hlinkClick r:id="rId7"/>
              </a:rPr>
              <a:t>maths-games.org/times-tables-games.html</a:t>
            </a:r>
            <a:r>
              <a:rPr lang="en-GB" dirty="0" smtClean="0"/>
              <a:t> </a:t>
            </a:r>
            <a:endParaRPr lang="en-GB" dirty="0"/>
          </a:p>
        </p:txBody>
      </p:sp>
    </p:spTree>
    <p:extLst>
      <p:ext uri="{BB962C8B-B14F-4D97-AF65-F5344CB8AC3E}">
        <p14:creationId xmlns:p14="http://schemas.microsoft.com/office/powerpoint/2010/main" val="88595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4 MTC Check</a:t>
            </a:r>
            <a:endParaRPr lang="en-GB" dirty="0"/>
          </a:p>
        </p:txBody>
      </p:sp>
      <p:pic>
        <p:nvPicPr>
          <p:cNvPr id="4" name="Content Placeholder 3"/>
          <p:cNvPicPr>
            <a:picLocks noGrp="1" noChangeAspect="1"/>
          </p:cNvPicPr>
          <p:nvPr>
            <p:ph idx="1"/>
          </p:nvPr>
        </p:nvPicPr>
        <p:blipFill>
          <a:blip r:embed="rId2"/>
          <a:stretch>
            <a:fillRect/>
          </a:stretch>
        </p:blipFill>
        <p:spPr>
          <a:xfrm>
            <a:off x="1399314" y="1620982"/>
            <a:ext cx="3893122" cy="4829209"/>
          </a:xfrm>
          <a:prstGeom prst="rect">
            <a:avLst/>
          </a:prstGeom>
        </p:spPr>
      </p:pic>
      <p:sp>
        <p:nvSpPr>
          <p:cNvPr id="3" name="TextBox 2"/>
          <p:cNvSpPr txBox="1"/>
          <p:nvPr/>
        </p:nvSpPr>
        <p:spPr>
          <a:xfrm>
            <a:off x="5717309" y="923636"/>
            <a:ext cx="6105236" cy="4370427"/>
          </a:xfrm>
          <a:prstGeom prst="rect">
            <a:avLst/>
          </a:prstGeom>
          <a:noFill/>
        </p:spPr>
        <p:txBody>
          <a:bodyPr wrap="square" rtlCol="0">
            <a:spAutoFit/>
          </a:bodyPr>
          <a:lstStyle/>
          <a:p>
            <a:r>
              <a:rPr lang="en-GB" sz="2000" b="1" u="sng" dirty="0" smtClean="0"/>
              <a:t>What is it?</a:t>
            </a:r>
          </a:p>
          <a:p>
            <a:r>
              <a:rPr lang="en-GB" sz="2000" dirty="0" smtClean="0"/>
              <a:t>It </a:t>
            </a:r>
            <a:r>
              <a:rPr lang="en-GB" sz="2000" dirty="0"/>
              <a:t>is an on-screen check consisting of 25 times table questions. Your child will be able to answer 3 practice questions before taking the actual check. They will then have 6 seconds to answer each question. On average, the check should take no longer than 5 minutes to complete. </a:t>
            </a:r>
            <a:endParaRPr lang="en-GB" sz="2000" dirty="0" smtClean="0"/>
          </a:p>
          <a:p>
            <a:endParaRPr lang="en-GB" sz="2000" dirty="0"/>
          </a:p>
          <a:p>
            <a:endParaRPr lang="en-GB" dirty="0"/>
          </a:p>
          <a:p>
            <a:r>
              <a:rPr lang="en-GB" sz="2000" b="1" u="sng" dirty="0"/>
              <a:t>What if my child cannot access the check?</a:t>
            </a:r>
          </a:p>
          <a:p>
            <a:r>
              <a:rPr lang="en-GB" sz="2000" dirty="0"/>
              <a:t>There are several access arrangements available for the check, which can be used to support pupils with specific needs. Your child’s teacher will ensure that the access arrangements are appropriate for your child before they take the check in June.</a:t>
            </a:r>
            <a:endParaRPr lang="en-GB" sz="2400" dirty="0"/>
          </a:p>
        </p:txBody>
      </p:sp>
    </p:spTree>
    <p:extLst>
      <p:ext uri="{BB962C8B-B14F-4D97-AF65-F5344CB8AC3E}">
        <p14:creationId xmlns:p14="http://schemas.microsoft.com/office/powerpoint/2010/main" val="411902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timestables important?</a:t>
            </a:r>
            <a:endParaRPr lang="en-GB" dirty="0"/>
          </a:p>
        </p:txBody>
      </p:sp>
    </p:spTree>
    <p:extLst>
      <p:ext uri="{BB962C8B-B14F-4D97-AF65-F5344CB8AC3E}">
        <p14:creationId xmlns:p14="http://schemas.microsoft.com/office/powerpoint/2010/main" val="3927507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822B15F-5D13-C9A4-BF26-9E49FD0543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4593" y="325528"/>
            <a:ext cx="8260199" cy="11681541"/>
          </a:xfrm>
          <a:prstGeom prst="rect">
            <a:avLst/>
          </a:prstGeom>
        </p:spPr>
      </p:pic>
      <p:pic>
        <p:nvPicPr>
          <p:cNvPr id="7" name="Picture 6" descr="Shape, rectangle&#10;&#10;Description automatically generated">
            <a:extLst>
              <a:ext uri="{FF2B5EF4-FFF2-40B4-BE49-F238E27FC236}">
                <a16:creationId xmlns:a16="http://schemas.microsoft.com/office/drawing/2014/main" id="{5DD9E5D3-1930-7431-8DD0-01620FE8F2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1622" y="1076335"/>
            <a:ext cx="6152283" cy="3015980"/>
          </a:xfrm>
          <a:prstGeom prst="rect">
            <a:avLst/>
          </a:prstGeom>
        </p:spPr>
      </p:pic>
      <p:sp>
        <p:nvSpPr>
          <p:cNvPr id="9" name="TextBox 8">
            <a:extLst>
              <a:ext uri="{FF2B5EF4-FFF2-40B4-BE49-F238E27FC236}">
                <a16:creationId xmlns:a16="http://schemas.microsoft.com/office/drawing/2014/main" id="{C0BBEFCF-B76F-63E2-55B3-079B223E2463}"/>
              </a:ext>
            </a:extLst>
          </p:cNvPr>
          <p:cNvSpPr txBox="1"/>
          <p:nvPr/>
        </p:nvSpPr>
        <p:spPr>
          <a:xfrm>
            <a:off x="5963137" y="1522496"/>
            <a:ext cx="4832390" cy="2123658"/>
          </a:xfrm>
          <a:prstGeom prst="rect">
            <a:avLst/>
          </a:prstGeom>
        </p:spPr>
        <p:txBody>
          <a:bodyPr wrap="square" rtlCol="0">
            <a:spAutoFit/>
          </a:bodyPr>
          <a:lstStyle/>
          <a:p>
            <a:pPr algn="ctr"/>
            <a:r>
              <a:rPr lang="en-GB" sz="4400" dirty="0">
                <a:latin typeface="Arial" panose="020B0604020202020204" pitchFamily="34" charset="0"/>
                <a:ea typeface="Open Sans" panose="020B0606030504020204" pitchFamily="34" charset="0"/>
                <a:cs typeface="Arial" panose="020B0604020202020204" pitchFamily="34" charset="0"/>
              </a:rPr>
              <a:t>Here’s how I think about it. Imagine a big house...</a:t>
            </a:r>
          </a:p>
        </p:txBody>
      </p:sp>
      <p:pic>
        <p:nvPicPr>
          <p:cNvPr id="2" name="Picture 1" descr="A picture containing text, indoor, shelf&#10;&#10;Description automatically generated">
            <a:extLst>
              <a:ext uri="{FF2B5EF4-FFF2-40B4-BE49-F238E27FC236}">
                <a16:creationId xmlns:a16="http://schemas.microsoft.com/office/drawing/2014/main" id="{38BE0771-4D70-DC3B-9B38-466CEC46D5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26504" y="4686696"/>
            <a:ext cx="1898525" cy="2519426"/>
          </a:xfrm>
          <a:prstGeom prst="rect">
            <a:avLst/>
          </a:prstGeom>
        </p:spPr>
      </p:pic>
    </p:spTree>
    <p:extLst>
      <p:ext uri="{BB962C8B-B14F-4D97-AF65-F5344CB8AC3E}">
        <p14:creationId xmlns:p14="http://schemas.microsoft.com/office/powerpoint/2010/main" val="13830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background pattern&#10;&#10;Description automatically generated">
            <a:extLst>
              <a:ext uri="{FF2B5EF4-FFF2-40B4-BE49-F238E27FC236}">
                <a16:creationId xmlns:a16="http://schemas.microsoft.com/office/drawing/2014/main" id="{E7852F3D-7256-C0F7-1618-E915BB0FE5BE}"/>
              </a:ext>
            </a:extLst>
          </p:cNvPr>
          <p:cNvPicPr>
            <a:picLocks noChangeAspect="1"/>
          </p:cNvPicPr>
          <p:nvPr/>
        </p:nvPicPr>
        <p:blipFill>
          <a:blip r:embed="rId3">
            <a:alphaModFix amt="85000"/>
            <a:extLst>
              <a:ext uri="{28A0092B-C50C-407E-A947-70E740481C1C}">
                <a14:useLocalDpi xmlns:a14="http://schemas.microsoft.com/office/drawing/2010/main"/>
              </a:ext>
            </a:extLst>
          </a:blip>
          <a:stretch>
            <a:fillRect/>
          </a:stretch>
        </p:blipFill>
        <p:spPr>
          <a:xfrm>
            <a:off x="5639" y="0"/>
            <a:ext cx="12180722" cy="6858000"/>
          </a:xfrm>
          <a:prstGeom prst="rect">
            <a:avLst/>
          </a:prstGeom>
        </p:spPr>
      </p:pic>
      <p:pic>
        <p:nvPicPr>
          <p:cNvPr id="7" name="Picture 6" descr="A picture containing text, indoor, shelf&#10;&#10;Description automatically generated">
            <a:extLst>
              <a:ext uri="{FF2B5EF4-FFF2-40B4-BE49-F238E27FC236}">
                <a16:creationId xmlns:a16="http://schemas.microsoft.com/office/drawing/2014/main" id="{C79DE3BF-5805-1881-71D9-4D0D76E97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5436" y="177407"/>
            <a:ext cx="4940987" cy="6556907"/>
          </a:xfrm>
          <a:prstGeom prst="rect">
            <a:avLst/>
          </a:prstGeom>
        </p:spPr>
      </p:pic>
      <p:sp>
        <p:nvSpPr>
          <p:cNvPr id="2" name="TextBox 1">
            <a:extLst>
              <a:ext uri="{FF2B5EF4-FFF2-40B4-BE49-F238E27FC236}">
                <a16:creationId xmlns:a16="http://schemas.microsoft.com/office/drawing/2014/main" id="{CD3D9F79-680F-FB6D-FBDB-9A40B7D78AC4}"/>
              </a:ext>
            </a:extLst>
          </p:cNvPr>
          <p:cNvSpPr txBox="1"/>
          <p:nvPr/>
        </p:nvSpPr>
        <p:spPr>
          <a:xfrm>
            <a:off x="137824" y="5927354"/>
            <a:ext cx="6597193" cy="830997"/>
          </a:xfrm>
          <a:prstGeom prst="rect">
            <a:avLst/>
          </a:prstGeom>
          <a:noFill/>
        </p:spPr>
        <p:txBody>
          <a:bodyPr wrap="square" rtlCol="0">
            <a:spAutoFit/>
          </a:bodyPr>
          <a:lstStyle/>
          <a:p>
            <a:pPr algn="ctr"/>
            <a:r>
              <a:rPr lang="en-GB" sz="4800" b="1" dirty="0">
                <a:solidFill>
                  <a:schemeClr val="bg1"/>
                </a:solidFill>
                <a:latin typeface="Arial" panose="020B0604020202020204" pitchFamily="34" charset="0"/>
                <a:cs typeface="Arial" panose="020B0604020202020204" pitchFamily="34" charset="0"/>
              </a:rPr>
              <a:t>COUNTING</a:t>
            </a:r>
          </a:p>
        </p:txBody>
      </p:sp>
      <p:sp>
        <p:nvSpPr>
          <p:cNvPr id="5" name="TextBox 4">
            <a:extLst>
              <a:ext uri="{FF2B5EF4-FFF2-40B4-BE49-F238E27FC236}">
                <a16:creationId xmlns:a16="http://schemas.microsoft.com/office/drawing/2014/main" id="{102D0BC9-228E-4C18-D3C6-CDC60BB8187F}"/>
              </a:ext>
            </a:extLst>
          </p:cNvPr>
          <p:cNvSpPr txBox="1"/>
          <p:nvPr/>
        </p:nvSpPr>
        <p:spPr>
          <a:xfrm>
            <a:off x="137824" y="4797351"/>
            <a:ext cx="6597193" cy="1200329"/>
          </a:xfrm>
          <a:prstGeom prst="rect">
            <a:avLst/>
          </a:prstGeom>
          <a:noFill/>
        </p:spPr>
        <p:txBody>
          <a:bodyPr wrap="square" rtlCol="0">
            <a:spAutoFit/>
          </a:bodyPr>
          <a:lstStyle/>
          <a:p>
            <a:pPr algn="ctr"/>
            <a:r>
              <a:rPr lang="en-GB" sz="7200" b="1" dirty="0">
                <a:solidFill>
                  <a:schemeClr val="bg1"/>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5F4BDDD4-C18E-21E2-E9A1-859A3BBC9D5E}"/>
              </a:ext>
            </a:extLst>
          </p:cNvPr>
          <p:cNvSpPr txBox="1"/>
          <p:nvPr/>
        </p:nvSpPr>
        <p:spPr>
          <a:xfrm>
            <a:off x="201807" y="3544237"/>
            <a:ext cx="6597193" cy="1323439"/>
          </a:xfrm>
          <a:prstGeom prst="rect">
            <a:avLst/>
          </a:prstGeom>
          <a:noFill/>
        </p:spPr>
        <p:txBody>
          <a:bodyPr wrap="square" rtlCol="0">
            <a:spAutoFit/>
          </a:bodyPr>
          <a:lstStyle/>
          <a:p>
            <a:pPr algn="ctr"/>
            <a:r>
              <a:rPr lang="en-GB" sz="8000" b="1" dirty="0">
                <a:solidFill>
                  <a:schemeClr val="bg1"/>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E4F0B24D-BE17-2A31-B69B-62F257218292}"/>
              </a:ext>
            </a:extLst>
          </p:cNvPr>
          <p:cNvSpPr txBox="1"/>
          <p:nvPr/>
        </p:nvSpPr>
        <p:spPr>
          <a:xfrm>
            <a:off x="137824" y="2662610"/>
            <a:ext cx="6597193" cy="830997"/>
          </a:xfrm>
          <a:prstGeom prst="rect">
            <a:avLst/>
          </a:prstGeom>
          <a:noFill/>
        </p:spPr>
        <p:txBody>
          <a:bodyPr wrap="square" rtlCol="0">
            <a:spAutoFit/>
          </a:bodyPr>
          <a:lstStyle/>
          <a:p>
            <a:pPr algn="ctr"/>
            <a:r>
              <a:rPr lang="en-GB" sz="4800" b="1" dirty="0">
                <a:solidFill>
                  <a:schemeClr val="bg1"/>
                </a:solidFill>
                <a:latin typeface="Arial" panose="020B0604020202020204" pitchFamily="34" charset="0"/>
                <a:cs typeface="Arial" panose="020B0604020202020204" pitchFamily="34" charset="0"/>
              </a:rPr>
              <a:t>FRACTIONS AND %</a:t>
            </a:r>
          </a:p>
        </p:txBody>
      </p:sp>
      <p:sp>
        <p:nvSpPr>
          <p:cNvPr id="12" name="TextBox 11">
            <a:extLst>
              <a:ext uri="{FF2B5EF4-FFF2-40B4-BE49-F238E27FC236}">
                <a16:creationId xmlns:a16="http://schemas.microsoft.com/office/drawing/2014/main" id="{216FF2B1-9C98-C06B-C0E0-186156EF27FA}"/>
              </a:ext>
            </a:extLst>
          </p:cNvPr>
          <p:cNvSpPr txBox="1"/>
          <p:nvPr/>
        </p:nvSpPr>
        <p:spPr>
          <a:xfrm>
            <a:off x="137824" y="1531700"/>
            <a:ext cx="6597193" cy="584775"/>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GRAPHS, SHAPES &amp; ALGEBRA</a:t>
            </a:r>
          </a:p>
        </p:txBody>
      </p:sp>
      <p:sp>
        <p:nvSpPr>
          <p:cNvPr id="15" name="TextBox 14">
            <a:extLst>
              <a:ext uri="{FF2B5EF4-FFF2-40B4-BE49-F238E27FC236}">
                <a16:creationId xmlns:a16="http://schemas.microsoft.com/office/drawing/2014/main" id="{93A5DFBB-9209-F4FB-3472-C2732C780A42}"/>
              </a:ext>
            </a:extLst>
          </p:cNvPr>
          <p:cNvSpPr txBox="1"/>
          <p:nvPr/>
        </p:nvSpPr>
        <p:spPr>
          <a:xfrm>
            <a:off x="201806" y="456150"/>
            <a:ext cx="6597193"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ALL THE EVEN MORE FUN STUFF</a:t>
            </a:r>
          </a:p>
        </p:txBody>
      </p:sp>
      <p:cxnSp>
        <p:nvCxnSpPr>
          <p:cNvPr id="14" name="Straight Connector 13">
            <a:extLst>
              <a:ext uri="{FF2B5EF4-FFF2-40B4-BE49-F238E27FC236}">
                <a16:creationId xmlns:a16="http://schemas.microsoft.com/office/drawing/2014/main" id="{B4C91DA8-CF0A-FEB5-95EB-90B862EE7FB0}"/>
              </a:ext>
            </a:extLst>
          </p:cNvPr>
          <p:cNvCxnSpPr>
            <a:cxnSpLocks/>
          </p:cNvCxnSpPr>
          <p:nvPr/>
        </p:nvCxnSpPr>
        <p:spPr>
          <a:xfrm>
            <a:off x="201806" y="5927354"/>
            <a:ext cx="10989150" cy="0"/>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7C4FB4-D597-848E-16CC-9EC09E3D99C0}"/>
              </a:ext>
            </a:extLst>
          </p:cNvPr>
          <p:cNvCxnSpPr>
            <a:cxnSpLocks/>
          </p:cNvCxnSpPr>
          <p:nvPr/>
        </p:nvCxnSpPr>
        <p:spPr>
          <a:xfrm>
            <a:off x="201806" y="4850497"/>
            <a:ext cx="10989150" cy="0"/>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AEA3E6-FFF8-C481-E51E-213570DA54AA}"/>
              </a:ext>
            </a:extLst>
          </p:cNvPr>
          <p:cNvCxnSpPr>
            <a:cxnSpLocks/>
          </p:cNvCxnSpPr>
          <p:nvPr/>
        </p:nvCxnSpPr>
        <p:spPr>
          <a:xfrm>
            <a:off x="201806" y="3699374"/>
            <a:ext cx="10989150" cy="0"/>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881A4-6911-BC5E-9087-38A8D045A467}"/>
              </a:ext>
            </a:extLst>
          </p:cNvPr>
          <p:cNvCxnSpPr>
            <a:cxnSpLocks/>
          </p:cNvCxnSpPr>
          <p:nvPr/>
        </p:nvCxnSpPr>
        <p:spPr>
          <a:xfrm>
            <a:off x="201806" y="2469344"/>
            <a:ext cx="10989150" cy="0"/>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F5E935-1FA7-EAEB-B4F0-E5536BBB11B2}"/>
              </a:ext>
            </a:extLst>
          </p:cNvPr>
          <p:cNvCxnSpPr>
            <a:cxnSpLocks/>
          </p:cNvCxnSpPr>
          <p:nvPr/>
        </p:nvCxnSpPr>
        <p:spPr>
          <a:xfrm>
            <a:off x="201806" y="1225388"/>
            <a:ext cx="10989150" cy="0"/>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ock, clipart&#10;&#10;Description automatically generated">
            <a:extLst>
              <a:ext uri="{FF2B5EF4-FFF2-40B4-BE49-F238E27FC236}">
                <a16:creationId xmlns:a16="http://schemas.microsoft.com/office/drawing/2014/main" id="{54E940F0-2B27-2A5A-848A-0B8D371AC5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23178" y="6210865"/>
            <a:ext cx="1314451" cy="457200"/>
          </a:xfrm>
          <a:prstGeom prst="rect">
            <a:avLst/>
          </a:prstGeom>
        </p:spPr>
      </p:pic>
    </p:spTree>
    <p:extLst>
      <p:ext uri="{BB962C8B-B14F-4D97-AF65-F5344CB8AC3E}">
        <p14:creationId xmlns:p14="http://schemas.microsoft.com/office/powerpoint/2010/main" val="626396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500"/>
                            </p:stCondLst>
                            <p:childTnLst>
                              <p:par>
                                <p:cTn id="24" presetID="2" presetClass="entr" presetSubtype="8" fill="hold" grpId="0" nodeType="afterEffect">
                                  <p:stCondLst>
                                    <p:cond delay="0"/>
                                  </p:stCondLst>
                                  <p:iterate type="lt">
                                    <p:tmPct val="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par>
                                <p:cTn id="32" presetID="34" presetClass="emph" presetSubtype="0" fill="hold" grpId="2" nodeType="with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9"/>
                                        </p:tgtEl>
                                        <p:attrNameLst>
                                          <p:attrName>ppt_x</p:attrName>
                                          <p:attrName>ppt_y</p:attrName>
                                        </p:attrNameLst>
                                      </p:cBhvr>
                                    </p:animMotion>
                                    <p:animRot by="1500000">
                                      <p:cBhvr>
                                        <p:cTn id="34" dur="125" fill="hold">
                                          <p:stCondLst>
                                            <p:cond delay="0"/>
                                          </p:stCondLst>
                                        </p:cTn>
                                        <p:tgtEl>
                                          <p:spTgt spid="9"/>
                                        </p:tgtEl>
                                        <p:attrNameLst>
                                          <p:attrName>r</p:attrName>
                                        </p:attrNameLst>
                                      </p:cBhvr>
                                    </p:animRot>
                                    <p:animRot by="-1500000">
                                      <p:cBhvr>
                                        <p:cTn id="35" dur="125" fill="hold">
                                          <p:stCondLst>
                                            <p:cond delay="125"/>
                                          </p:stCondLst>
                                        </p:cTn>
                                        <p:tgtEl>
                                          <p:spTgt spid="9"/>
                                        </p:tgtEl>
                                        <p:attrNameLst>
                                          <p:attrName>r</p:attrName>
                                        </p:attrNameLst>
                                      </p:cBhvr>
                                    </p:animRot>
                                    <p:animRot by="-1500000">
                                      <p:cBhvr>
                                        <p:cTn id="36" dur="125" fill="hold">
                                          <p:stCondLst>
                                            <p:cond delay="250"/>
                                          </p:stCondLst>
                                        </p:cTn>
                                        <p:tgtEl>
                                          <p:spTgt spid="9"/>
                                        </p:tgtEl>
                                        <p:attrNameLst>
                                          <p:attrName>r</p:attrName>
                                        </p:attrNameLst>
                                      </p:cBhvr>
                                    </p:animRot>
                                    <p:animRot by="1500000">
                                      <p:cBhvr>
                                        <p:cTn id="37" dur="125" fill="hold">
                                          <p:stCondLst>
                                            <p:cond delay="375"/>
                                          </p:stCondLst>
                                        </p:cTn>
                                        <p:tgtEl>
                                          <p:spTgt spid="9"/>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1500"/>
                            </p:stCondLst>
                            <p:childTnLst>
                              <p:par>
                                <p:cTn id="53" presetID="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par>
                          <p:cTn id="61" fill="hold">
                            <p:stCondLst>
                              <p:cond delay="2500"/>
                            </p:stCondLst>
                            <p:childTnLst>
                              <p:par>
                                <p:cTn id="62" presetID="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19" presetClass="emph" presetSubtype="0" fill="hold" grpId="3" nodeType="afterEffect">
                                  <p:stCondLst>
                                    <p:cond delay="0"/>
                                  </p:stCondLst>
                                  <p:iterate type="lt">
                                    <p:tmPct val="0"/>
                                  </p:iterate>
                                  <p:childTnLst>
                                    <p:animClr clrSpc="rgb" dir="cw">
                                      <p:cBhvr override="childStyle">
                                        <p:cTn id="68" dur="500" fill="hold"/>
                                        <p:tgtEl>
                                          <p:spTgt spid="9"/>
                                        </p:tgtEl>
                                        <p:attrNameLst>
                                          <p:attrName>style.color</p:attrName>
                                        </p:attrNameLst>
                                      </p:cBhvr>
                                      <p:to>
                                        <a:srgbClr val="FF3399"/>
                                      </p:to>
                                    </p:animClr>
                                    <p:animClr clrSpc="rgb" dir="cw">
                                      <p:cBhvr>
                                        <p:cTn id="69" dur="500" fill="hold"/>
                                        <p:tgtEl>
                                          <p:spTgt spid="9"/>
                                        </p:tgtEl>
                                        <p:attrNameLst>
                                          <p:attrName>fillcolor</p:attrName>
                                        </p:attrNameLst>
                                      </p:cBhvr>
                                      <p:to>
                                        <a:srgbClr val="FF3399"/>
                                      </p:to>
                                    </p:animClr>
                                    <p:set>
                                      <p:cBhvr>
                                        <p:cTn id="70" dur="500" fill="hold"/>
                                        <p:tgtEl>
                                          <p:spTgt spid="9"/>
                                        </p:tgtEl>
                                        <p:attrNameLst>
                                          <p:attrName>fill.type</p:attrName>
                                        </p:attrNameLst>
                                      </p:cBhvr>
                                      <p:to>
                                        <p:strVal val="solid"/>
                                      </p:to>
                                    </p:set>
                                    <p:set>
                                      <p:cBhvr>
                                        <p:cTn id="71"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9" grpId="1"/>
      <p:bldP spid="9" grpId="2"/>
      <p:bldP spid="9" grpId="3"/>
      <p:bldP spid="11"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6133C0-B304-4976-3DBA-D9B8A3088ED1}"/>
              </a:ext>
            </a:extLst>
          </p:cNvPr>
          <p:cNvSpPr txBox="1"/>
          <p:nvPr/>
        </p:nvSpPr>
        <p:spPr>
          <a:xfrm>
            <a:off x="918676" y="1132489"/>
            <a:ext cx="10354647" cy="4154984"/>
          </a:xfrm>
          <a:prstGeom prst="rect">
            <a:avLst/>
          </a:prstGeom>
          <a:noFill/>
        </p:spPr>
        <p:txBody>
          <a:bodyPr wrap="square" rtlCol="0">
            <a:spAutoFit/>
          </a:bodyPr>
          <a:lstStyle/>
          <a:p>
            <a:pPr algn="ctr"/>
            <a:r>
              <a:rPr lang="en-GB" sz="6600" b="1" dirty="0">
                <a:latin typeface="Arial" panose="020B0604020202020204" pitchFamily="34" charset="0"/>
                <a:cs typeface="Arial" panose="020B0604020202020204" pitchFamily="34" charset="0"/>
              </a:rPr>
              <a:t>Times tables (like adding and subtracting) need to be strong for your maths house to stay up.</a:t>
            </a:r>
          </a:p>
        </p:txBody>
      </p:sp>
    </p:spTree>
    <p:extLst>
      <p:ext uri="{BB962C8B-B14F-4D97-AF65-F5344CB8AC3E}">
        <p14:creationId xmlns:p14="http://schemas.microsoft.com/office/powerpoint/2010/main" val="359620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extBox 3">
            <a:extLst>
              <a:ext uri="{FF2B5EF4-FFF2-40B4-BE49-F238E27FC236}">
                <a16:creationId xmlns:a16="http://schemas.microsoft.com/office/drawing/2014/main" id="{4A6133C0-B304-4976-3DBA-D9B8A3088ED1}"/>
              </a:ext>
            </a:extLst>
          </p:cNvPr>
          <p:cNvSpPr txBox="1"/>
          <p:nvPr/>
        </p:nvSpPr>
        <p:spPr>
          <a:xfrm>
            <a:off x="918676" y="1132489"/>
            <a:ext cx="10354647" cy="3416320"/>
          </a:xfrm>
          <a:prstGeom prst="rect">
            <a:avLst/>
          </a:prstGeom>
          <a:noFill/>
        </p:spPr>
        <p:txBody>
          <a:bodyPr wrap="square" rtlCol="0">
            <a:spAutoFit/>
          </a:bodyPr>
          <a:lstStyle/>
          <a:p>
            <a:pPr algn="ctr"/>
            <a:r>
              <a:rPr lang="en-GB" sz="7200" b="1" dirty="0">
                <a:latin typeface="Arial" panose="020B0604020202020204" pitchFamily="34" charset="0"/>
                <a:cs typeface="Arial" panose="020B0604020202020204" pitchFamily="34" charset="0"/>
              </a:rPr>
              <a:t>Knowing the tables also helps you spot the right pattern.</a:t>
            </a:r>
          </a:p>
        </p:txBody>
      </p:sp>
    </p:spTree>
    <p:extLst>
      <p:ext uri="{BB962C8B-B14F-4D97-AF65-F5344CB8AC3E}">
        <p14:creationId xmlns:p14="http://schemas.microsoft.com/office/powerpoint/2010/main" val="3177215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 in school/what can you do at home ?</a:t>
            </a:r>
            <a:endParaRPr lang="en-GB" dirty="0"/>
          </a:p>
        </p:txBody>
      </p:sp>
      <p:pic>
        <p:nvPicPr>
          <p:cNvPr id="4" name="Picture 3"/>
          <p:cNvPicPr>
            <a:picLocks noChangeAspect="1"/>
          </p:cNvPicPr>
          <p:nvPr/>
        </p:nvPicPr>
        <p:blipFill>
          <a:blip r:embed="rId2"/>
          <a:stretch>
            <a:fillRect/>
          </a:stretch>
        </p:blipFill>
        <p:spPr>
          <a:xfrm>
            <a:off x="570287" y="2220494"/>
            <a:ext cx="2865642" cy="2119267"/>
          </a:xfrm>
          <a:prstGeom prst="rect">
            <a:avLst/>
          </a:prstGeom>
        </p:spPr>
      </p:pic>
      <p:pic>
        <p:nvPicPr>
          <p:cNvPr id="5" name="Picture 4"/>
          <p:cNvPicPr>
            <a:picLocks noChangeAspect="1"/>
          </p:cNvPicPr>
          <p:nvPr/>
        </p:nvPicPr>
        <p:blipFill>
          <a:blip r:embed="rId3"/>
          <a:stretch>
            <a:fillRect/>
          </a:stretch>
        </p:blipFill>
        <p:spPr>
          <a:xfrm>
            <a:off x="7955395" y="2016513"/>
            <a:ext cx="3950277" cy="2989399"/>
          </a:xfrm>
          <a:prstGeom prst="rect">
            <a:avLst/>
          </a:prstGeom>
        </p:spPr>
      </p:pic>
      <p:pic>
        <p:nvPicPr>
          <p:cNvPr id="7" name="Picture 6"/>
          <p:cNvPicPr>
            <a:picLocks noChangeAspect="1"/>
          </p:cNvPicPr>
          <p:nvPr/>
        </p:nvPicPr>
        <p:blipFill>
          <a:blip r:embed="rId4"/>
          <a:stretch>
            <a:fillRect/>
          </a:stretch>
        </p:blipFill>
        <p:spPr>
          <a:xfrm>
            <a:off x="570287" y="5156492"/>
            <a:ext cx="3628503" cy="1593526"/>
          </a:xfrm>
          <a:prstGeom prst="rect">
            <a:avLst/>
          </a:prstGeom>
        </p:spPr>
      </p:pic>
      <p:pic>
        <p:nvPicPr>
          <p:cNvPr id="8" name="Picture 7"/>
          <p:cNvPicPr>
            <a:picLocks noChangeAspect="1"/>
          </p:cNvPicPr>
          <p:nvPr/>
        </p:nvPicPr>
        <p:blipFill>
          <a:blip r:embed="rId5"/>
          <a:stretch>
            <a:fillRect/>
          </a:stretch>
        </p:blipFill>
        <p:spPr>
          <a:xfrm>
            <a:off x="4055994" y="1976518"/>
            <a:ext cx="3656339" cy="2363243"/>
          </a:xfrm>
          <a:prstGeom prst="rect">
            <a:avLst/>
          </a:prstGeom>
        </p:spPr>
      </p:pic>
      <p:sp>
        <p:nvSpPr>
          <p:cNvPr id="10" name="TextBox 9"/>
          <p:cNvSpPr txBox="1"/>
          <p:nvPr/>
        </p:nvSpPr>
        <p:spPr>
          <a:xfrm>
            <a:off x="5350741" y="4937593"/>
            <a:ext cx="5209308" cy="2031325"/>
          </a:xfrm>
          <a:prstGeom prst="rect">
            <a:avLst/>
          </a:prstGeom>
          <a:noFill/>
        </p:spPr>
        <p:txBody>
          <a:bodyPr wrap="square" rtlCol="0">
            <a:spAutoFit/>
          </a:bodyPr>
          <a:lstStyle/>
          <a:p>
            <a:r>
              <a:rPr lang="en-GB" dirty="0" smtClean="0"/>
              <a:t>Chanting</a:t>
            </a:r>
          </a:p>
          <a:p>
            <a:r>
              <a:rPr lang="en-GB" dirty="0" smtClean="0"/>
              <a:t>Worksheets- homework</a:t>
            </a:r>
          </a:p>
          <a:p>
            <a:r>
              <a:rPr lang="en-GB" dirty="0" smtClean="0"/>
              <a:t>Maths Frame- lots of different timestables games on this website</a:t>
            </a:r>
          </a:p>
          <a:p>
            <a:r>
              <a:rPr lang="en-GB" dirty="0" smtClean="0"/>
              <a:t>Timestable.co.uk</a:t>
            </a:r>
          </a:p>
          <a:p>
            <a:endParaRPr lang="en-GB" dirty="0" smtClean="0"/>
          </a:p>
          <a:p>
            <a:r>
              <a:rPr lang="en-GB" dirty="0" smtClean="0"/>
              <a:t> </a:t>
            </a:r>
            <a:endParaRPr lang="en-GB" dirty="0"/>
          </a:p>
        </p:txBody>
      </p:sp>
    </p:spTree>
    <p:extLst>
      <p:ext uri="{BB962C8B-B14F-4D97-AF65-F5344CB8AC3E}">
        <p14:creationId xmlns:p14="http://schemas.microsoft.com/office/powerpoint/2010/main" val="3583488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863210" y="229616"/>
            <a:ext cx="10453518" cy="6263640"/>
          </a:xfrm>
          <a:prstGeom prst="rect">
            <a:avLst/>
          </a:prstGeom>
        </p:spPr>
      </p:pic>
    </p:spTree>
    <p:extLst>
      <p:ext uri="{BB962C8B-B14F-4D97-AF65-F5344CB8AC3E}">
        <p14:creationId xmlns:p14="http://schemas.microsoft.com/office/powerpoint/2010/main" val="2992706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209</TotalTime>
  <Words>292</Words>
  <Application>Microsoft Office PowerPoint</Application>
  <PresentationFormat>Widescreen</PresentationFormat>
  <Paragraphs>41</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Open Sans</vt:lpstr>
      <vt:lpstr>Tw Cen MT</vt:lpstr>
      <vt:lpstr>Tw Cen MT Condensed</vt:lpstr>
      <vt:lpstr>Wingdings 3</vt:lpstr>
      <vt:lpstr>Integral</vt:lpstr>
      <vt:lpstr>Year 4 Timestables </vt:lpstr>
      <vt:lpstr>YEAR 4 MTC Check</vt:lpstr>
      <vt:lpstr>Why are timestables important?</vt:lpstr>
      <vt:lpstr>PowerPoint Presentation</vt:lpstr>
      <vt:lpstr>PowerPoint Presentation</vt:lpstr>
      <vt:lpstr>PowerPoint Presentation</vt:lpstr>
      <vt:lpstr>PowerPoint Presentation</vt:lpstr>
      <vt:lpstr>What we do in school/what can you do at home ?</vt:lpstr>
      <vt:lpstr>PowerPoint Presentation</vt:lpstr>
      <vt:lpstr>Timetable games/worksheets/testing</vt:lpstr>
      <vt:lpstr>Times tables website links</vt:lpstr>
    </vt:vector>
  </TitlesOfParts>
  <Company>hi-impact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Timestables</dc:title>
  <dc:creator>Rona McKinney</dc:creator>
  <cp:lastModifiedBy>Rona McKinney</cp:lastModifiedBy>
  <cp:revision>14</cp:revision>
  <dcterms:created xsi:type="dcterms:W3CDTF">2023-12-15T12:27:10Z</dcterms:created>
  <dcterms:modified xsi:type="dcterms:W3CDTF">2023-12-18T17:06:31Z</dcterms:modified>
</cp:coreProperties>
</file>