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64" r:id="rId4"/>
    <p:sldMasterId id="2147483665" r:id="rId5"/>
    <p:sldMasterId id="2147483667" r:id="rId6"/>
    <p:sldMasterId id="2147483669" r:id="rId7"/>
    <p:sldMasterId id="2147483671" r:id="rId8"/>
    <p:sldMasterId id="2147483673" r:id="rId9"/>
    <p:sldMasterId id="2147483675" r:id="rId10"/>
    <p:sldMasterId id="2147483677" r:id="rId11"/>
    <p:sldMasterId id="2147483679" r:id="rId12"/>
    <p:sldMasterId id="2147483681" r:id="rId13"/>
    <p:sldMasterId id="2147483683" r:id="rId14"/>
    <p:sldMasterId id="2147483685" r:id="rId15"/>
    <p:sldMasterId id="2147483687" r:id="rId16"/>
    <p:sldMasterId id="2147483689" r:id="rId17"/>
    <p:sldMasterId id="2147483691" r:id="rId18"/>
  </p:sldMasterIdLst>
  <p:notesMasterIdLst>
    <p:notesMasterId r:id="rId44"/>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KP9kZ5OFdIUXkQP0z1kEmrihAb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nold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D0BCB-BFC8-4AA0-B64F-4847928FB080}">
  <a:tblStyle styleId="{F2DD0BCB-BFC8-4AA0-B64F-4847928FB08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06T17:11:38.864"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ci09ha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500" cy="503237"/>
          </a:xfrm>
          <a:prstGeom prst="rect">
            <a:avLst/>
          </a:prstGeom>
          <a:noFill/>
          <a:ln>
            <a:noFill/>
          </a:ln>
        </p:spPr>
        <p:txBody>
          <a:bodyPr spcFirstLastPara="1" wrap="square" lIns="92375" tIns="46175" rIns="92375" bIns="46175" anchor="t" anchorCtr="0">
            <a:noAutofit/>
          </a:bodyPr>
          <a:lstStyle>
            <a:lvl1pPr marR="0" lvl="0"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2075" y="0"/>
            <a:ext cx="2984500" cy="503237"/>
          </a:xfrm>
          <a:prstGeom prst="rect">
            <a:avLst/>
          </a:prstGeom>
          <a:noFill/>
          <a:ln>
            <a:noFill/>
          </a:ln>
        </p:spPr>
        <p:txBody>
          <a:bodyPr spcFirstLastPara="1" wrap="square" lIns="92375" tIns="46175" rIns="92375" bIns="4617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15475"/>
            <a:ext cx="2984500" cy="503237"/>
          </a:xfrm>
          <a:prstGeom prst="rect">
            <a:avLst/>
          </a:prstGeom>
          <a:noFill/>
          <a:ln>
            <a:noFill/>
          </a:ln>
        </p:spPr>
        <p:txBody>
          <a:bodyPr spcFirstLastPara="1" wrap="square" lIns="92375" tIns="46175" rIns="92375" bIns="46175" anchor="b" anchorCtr="0">
            <a:noAutofit/>
          </a:bodyPr>
          <a:lstStyle>
            <a:lvl1pPr marR="0" lvl="0"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5" name="Google Shape;445;p1: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46" name="Google Shape;446;p1: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0: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7" name="Google Shape;507;p10: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08" name="Google Shape;508;p10: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1: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3" name="Google Shape;513;p11: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14" name="Google Shape;514;p11: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2: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20" name="Google Shape;520;p12: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21" name="Google Shape;521;p12: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3: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27" name="Google Shape;527;p13: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4: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35" name="Google Shape;535;p14: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5: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41" name="Google Shape;541;p15: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7" name="Google Shape;547;p16: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48" name="Google Shape;548;p16: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7: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55" name="Google Shape;555;p17: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56" name="Google Shape;556;p17: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8: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1" name="Google Shape;561;p18: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62" name="Google Shape;562;p18: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9: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69" name="Google Shape;569;p19: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52" name="Google Shape;452;p2: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0: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5" name="Google Shape;575;p20: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576" name="Google Shape;576;p20: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1: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2" name="Google Shape;582;p21: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83" name="Google Shape;583;p21: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2: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8" name="Google Shape;588;p22: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589" name="Google Shape;589;p22: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3: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4" name="Google Shape;594;p23: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595" name="Google Shape;595;p23: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4: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0" name="Google Shape;600;p24: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601" name="Google Shape;601;p24: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5: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6" name="Google Shape;606;p25: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607" name="Google Shape;607;p25: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59" name="Google Shape;459;p3: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60" name="Google Shape;460;p3: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67" name="Google Shape;467;p4: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4" name="Google Shape;474;p5: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75" name="Google Shape;475;p5: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2" name="Google Shape;482;p6: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83" name="Google Shape;483;p6: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9" name="Google Shape;489;p7: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90" name="Google Shape;490;p7: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5" name="Google Shape;495;p8: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96" name="Google Shape;496;p8: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9: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1" name="Google Shape;501;p9: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02" name="Google Shape;502;p9: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7"/>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9" name="Google Shape;29;p2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body" idx="1"/>
          </p:nvPr>
        </p:nvSpPr>
        <p:spPr>
          <a:xfrm>
            <a:off x="2895600" y="1828800"/>
            <a:ext cx="2933700" cy="3962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CAFBED"/>
              </a:buClr>
              <a:buSzPts val="2800"/>
              <a:buFont typeface="Verdana"/>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84" name="Google Shape;84;p38"/>
          <p:cNvSpPr txBox="1">
            <a:spLocks noGrp="1"/>
          </p:cNvSpPr>
          <p:nvPr>
            <p:ph type="body" idx="2"/>
          </p:nvPr>
        </p:nvSpPr>
        <p:spPr>
          <a:xfrm>
            <a:off x="5981700" y="1828800"/>
            <a:ext cx="2933700" cy="3962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CAFBED"/>
              </a:buClr>
              <a:buSzPts val="2800"/>
              <a:buFont typeface="Verdana"/>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CAFBED"/>
              </a:buClr>
              <a:buSzPts val="2000"/>
              <a:buFont typeface="Verdana"/>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40"/>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body" idx="1"/>
          </p:nvPr>
        </p:nvSpPr>
        <p:spPr>
          <a:xfrm>
            <a:off x="2895600" y="1828800"/>
            <a:ext cx="6019800" cy="396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CAFBED"/>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320"/>
              </a:spcBef>
              <a:spcAft>
                <a:spcPts val="0"/>
              </a:spcAft>
              <a:buClr>
                <a:srgbClr val="CAFBED"/>
              </a:buClr>
              <a:buSzPts val="1600"/>
              <a:buFont typeface="Verdana"/>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44"/>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4"/>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1" name="Google Shape;131;p4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46"/>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6"/>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54" name="Google Shape;154;p46"/>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55" name="Google Shape;155;p4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5"/>
        <p:cNvGrpSpPr/>
        <p:nvPr/>
      </p:nvGrpSpPr>
      <p:grpSpPr>
        <a:xfrm>
          <a:off x="0" y="0"/>
          <a:ext cx="0" cy="0"/>
          <a:chOff x="0" y="0"/>
          <a:chExt cx="0" cy="0"/>
        </a:xfrm>
      </p:grpSpPr>
      <p:sp>
        <p:nvSpPr>
          <p:cNvPr id="176" name="Google Shape;176;p48"/>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8"/>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78" name="Google Shape;178;p48"/>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9" name="Google Shape;179;p48"/>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0" name="Google Shape;180;p48"/>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1" name="Google Shape;181;p4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50"/>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3"/>
        <p:cNvGrpSpPr/>
        <p:nvPr/>
      </p:nvGrpSpPr>
      <p:grpSpPr>
        <a:xfrm>
          <a:off x="0" y="0"/>
          <a:ext cx="0" cy="0"/>
          <a:chOff x="0" y="0"/>
          <a:chExt cx="0" cy="0"/>
        </a:xfrm>
      </p:grpSpPr>
      <p:sp>
        <p:nvSpPr>
          <p:cNvPr id="224" name="Google Shape;224;p5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5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5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4"/>
        <p:cNvGrpSpPr/>
        <p:nvPr/>
      </p:nvGrpSpPr>
      <p:grpSpPr>
        <a:xfrm>
          <a:off x="0" y="0"/>
          <a:ext cx="0" cy="0"/>
          <a:chOff x="0" y="0"/>
          <a:chExt cx="0" cy="0"/>
        </a:xfrm>
      </p:grpSpPr>
      <p:sp>
        <p:nvSpPr>
          <p:cNvPr id="245" name="Google Shape;245;p54"/>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4"/>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7" name="Google Shape;247;p54"/>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248" name="Google Shape;248;p5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5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 name="Google Shape;52;p2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8"/>
        <p:cNvGrpSpPr/>
        <p:nvPr/>
      </p:nvGrpSpPr>
      <p:grpSpPr>
        <a:xfrm>
          <a:off x="0" y="0"/>
          <a:ext cx="0" cy="0"/>
          <a:chOff x="0" y="0"/>
          <a:chExt cx="0" cy="0"/>
        </a:xfrm>
      </p:grpSpPr>
      <p:sp>
        <p:nvSpPr>
          <p:cNvPr id="269" name="Google Shape;269;p56"/>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56"/>
          <p:cNvSpPr>
            <a:spLocks noGrp="1"/>
          </p:cNvSpPr>
          <p:nvPr>
            <p:ph type="pic" idx="2"/>
          </p:nvPr>
        </p:nvSpPr>
        <p:spPr>
          <a:xfrm>
            <a:off x="609599" y="609600"/>
            <a:ext cx="6347714" cy="3845718"/>
          </a:xfrm>
          <a:prstGeom prst="rect">
            <a:avLst/>
          </a:prstGeom>
          <a:noFill/>
          <a:ln>
            <a:noFill/>
          </a:ln>
        </p:spPr>
      </p:sp>
      <p:sp>
        <p:nvSpPr>
          <p:cNvPr id="271" name="Google Shape;271;p56"/>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72" name="Google Shape;272;p5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5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5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58"/>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95" name="Google Shape;295;p5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5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5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17"/>
        <p:cNvGrpSpPr/>
        <p:nvPr/>
      </p:nvGrpSpPr>
      <p:grpSpPr>
        <a:xfrm>
          <a:off x="0" y="0"/>
          <a:ext cx="0" cy="0"/>
          <a:chOff x="0" y="0"/>
          <a:chExt cx="0" cy="0"/>
        </a:xfrm>
      </p:grpSpPr>
      <p:sp>
        <p:nvSpPr>
          <p:cNvPr id="318" name="Google Shape;318;p60"/>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60"/>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20" name="Google Shape;320;p60"/>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21" name="Google Shape;321;p6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6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6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41"/>
        <p:cNvGrpSpPr/>
        <p:nvPr/>
      </p:nvGrpSpPr>
      <p:grpSpPr>
        <a:xfrm>
          <a:off x="0" y="0"/>
          <a:ext cx="0" cy="0"/>
          <a:chOff x="0" y="0"/>
          <a:chExt cx="0" cy="0"/>
        </a:xfrm>
      </p:grpSpPr>
      <p:sp>
        <p:nvSpPr>
          <p:cNvPr id="342" name="Google Shape;342;p62"/>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62"/>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44" name="Google Shape;344;p6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6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6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66"/>
        <p:cNvGrpSpPr/>
        <p:nvPr/>
      </p:nvGrpSpPr>
      <p:grpSpPr>
        <a:xfrm>
          <a:off x="0" y="0"/>
          <a:ext cx="0" cy="0"/>
          <a:chOff x="0" y="0"/>
          <a:chExt cx="0" cy="0"/>
        </a:xfrm>
      </p:grpSpPr>
      <p:sp>
        <p:nvSpPr>
          <p:cNvPr id="367" name="Google Shape;367;p64"/>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64"/>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9" name="Google Shape;369;p64"/>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70" name="Google Shape;370;p6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6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6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90"/>
        <p:cNvGrpSpPr/>
        <p:nvPr/>
      </p:nvGrpSpPr>
      <p:grpSpPr>
        <a:xfrm>
          <a:off x="0" y="0"/>
          <a:ext cx="0" cy="0"/>
          <a:chOff x="0" y="0"/>
          <a:chExt cx="0" cy="0"/>
        </a:xfrm>
      </p:grpSpPr>
      <p:sp>
        <p:nvSpPr>
          <p:cNvPr id="391" name="Google Shape;391;p66"/>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66"/>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3" name="Google Shape;393;p66"/>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94" name="Google Shape;394;p6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6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6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4"/>
        <p:cNvGrpSpPr/>
        <p:nvPr/>
      </p:nvGrpSpPr>
      <p:grpSpPr>
        <a:xfrm>
          <a:off x="0" y="0"/>
          <a:ext cx="0" cy="0"/>
          <a:chOff x="0" y="0"/>
          <a:chExt cx="0" cy="0"/>
        </a:xfrm>
      </p:grpSpPr>
      <p:sp>
        <p:nvSpPr>
          <p:cNvPr id="415" name="Google Shape;415;p6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68"/>
          <p:cNvSpPr txBox="1">
            <a:spLocks noGrp="1"/>
          </p:cNvSpPr>
          <p:nvPr>
            <p:ph type="body" idx="1"/>
          </p:nvPr>
        </p:nvSpPr>
        <p:spPr>
          <a:xfrm rot="5400000">
            <a:off x="1843087" y="927099"/>
            <a:ext cx="3881437" cy="634841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17" name="Google Shape;417;p6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6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6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7"/>
        <p:cNvGrpSpPr/>
        <p:nvPr/>
      </p:nvGrpSpPr>
      <p:grpSpPr>
        <a:xfrm>
          <a:off x="0" y="0"/>
          <a:ext cx="0" cy="0"/>
          <a:chOff x="0" y="0"/>
          <a:chExt cx="0" cy="0"/>
        </a:xfrm>
      </p:grpSpPr>
      <p:sp>
        <p:nvSpPr>
          <p:cNvPr id="438" name="Google Shape;438;p70"/>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70"/>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0" name="Google Shape;440;p7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7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7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rot="5400000">
            <a:off x="5724525" y="2600325"/>
            <a:ext cx="4876800" cy="1504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body" idx="1"/>
          </p:nvPr>
        </p:nvSpPr>
        <p:spPr>
          <a:xfrm rot="5400000">
            <a:off x="2638425" y="1171575"/>
            <a:ext cx="4876800" cy="43624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CAFBED"/>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body" idx="1"/>
          </p:nvPr>
        </p:nvSpPr>
        <p:spPr>
          <a:xfrm rot="5400000">
            <a:off x="3924300" y="800100"/>
            <a:ext cx="39624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CAFBED"/>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a:spLocks noGrp="1"/>
          </p:cNvSpPr>
          <p:nvPr>
            <p:ph type="pic" idx="2"/>
          </p:nvPr>
        </p:nvSpPr>
        <p:spPr>
          <a:xfrm>
            <a:off x="1792288" y="612775"/>
            <a:ext cx="5486400" cy="4114800"/>
          </a:xfrm>
          <a:prstGeom prst="rect">
            <a:avLst/>
          </a:prstGeom>
          <a:noFill/>
          <a:ln>
            <a:noFill/>
          </a:ln>
        </p:spPr>
      </p:sp>
      <p:sp>
        <p:nvSpPr>
          <p:cNvPr id="67" name="Google Shape;67;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CAFBED"/>
              </a:buClr>
              <a:buSzPts val="1400"/>
              <a:buFont typeface="Verdana"/>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CAFBED"/>
              </a:buClr>
              <a:buSzPts val="3200"/>
              <a:buFont typeface="Verdana"/>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71" name="Google Shape;7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CAFBED"/>
              </a:buClr>
              <a:buSzPts val="1400"/>
              <a:buFont typeface="Verdana"/>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FBED"/>
              </a:buClr>
              <a:buSzPts val="2400"/>
              <a:buFont typeface="Verdana"/>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8" name="Google Shape;78;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CAFBED"/>
              </a:buClr>
              <a:buSzPts val="2400"/>
              <a:buFont typeface="Verdana"/>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9" name="Google Shape;79;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FBED"/>
              </a:buClr>
              <a:buSzPts val="2400"/>
              <a:buFont typeface="Verdana"/>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0" name="Google Shape;80;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CAFBED"/>
              </a:buClr>
              <a:buSzPts val="2400"/>
              <a:buFont typeface="Verdana"/>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6"/>
          <p:cNvGrpSpPr/>
          <p:nvPr/>
        </p:nvGrpSpPr>
        <p:grpSpPr>
          <a:xfrm>
            <a:off x="-7937" y="-7937"/>
            <a:ext cx="9169400" cy="6873875"/>
            <a:chOff x="-8466" y="-8468"/>
            <a:chExt cx="9169804" cy="6874935"/>
          </a:xfrm>
        </p:grpSpPr>
        <p:cxnSp>
          <p:nvCxnSpPr>
            <p:cNvPr id="11" name="Google Shape;11;p26"/>
            <p:cNvCxnSpPr/>
            <p:nvPr/>
          </p:nvCxnSpPr>
          <p:spPr>
            <a:xfrm rot="10800000" flipH="1">
              <a:off x="5130498"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2" name="Google Shape;12;p26"/>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3" name="Google Shape;13;p26"/>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 name="Google Shape;14;p26"/>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5" name="Google Shape;15;p26"/>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 name="Google Shape;16;p26"/>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7" name="Google Shape;17;p26"/>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8" name="Google Shape;18;p26"/>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 name="Google Shape;19;p26"/>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0" name="Google Shape;20;p26"/>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1" name="Google Shape;21;p26"/>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6"/>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4" name="Google Shape;24;p2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5" name="Google Shape;25;p2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grpSp>
        <p:nvGrpSpPr>
          <p:cNvPr id="228" name="Google Shape;228;p53"/>
          <p:cNvGrpSpPr/>
          <p:nvPr/>
        </p:nvGrpSpPr>
        <p:grpSpPr>
          <a:xfrm>
            <a:off x="-7937" y="-7937"/>
            <a:ext cx="9169400" cy="6873875"/>
            <a:chOff x="-8467" y="-8468"/>
            <a:chExt cx="9169805" cy="6874935"/>
          </a:xfrm>
        </p:grpSpPr>
        <p:sp>
          <p:nvSpPr>
            <p:cNvPr id="229" name="Google Shape;229;p5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30" name="Google Shape;230;p53"/>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31" name="Google Shape;231;p5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32" name="Google Shape;232;p5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3" name="Google Shape;233;p5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4" name="Google Shape;234;p5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5" name="Google Shape;235;p5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6" name="Google Shape;236;p5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7" name="Google Shape;237;p5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8" name="Google Shape;238;p5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39" name="Google Shape;239;p53"/>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0" name="Google Shape;240;p53"/>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41" name="Google Shape;241;p5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42" name="Google Shape;242;p5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43" name="Google Shape;243;p5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grpSp>
        <p:nvGrpSpPr>
          <p:cNvPr id="252" name="Google Shape;252;p55"/>
          <p:cNvGrpSpPr/>
          <p:nvPr/>
        </p:nvGrpSpPr>
        <p:grpSpPr>
          <a:xfrm>
            <a:off x="-7937" y="-7937"/>
            <a:ext cx="9169400" cy="6873875"/>
            <a:chOff x="-8467" y="-8468"/>
            <a:chExt cx="9169805" cy="6874935"/>
          </a:xfrm>
        </p:grpSpPr>
        <p:sp>
          <p:nvSpPr>
            <p:cNvPr id="253" name="Google Shape;253;p5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54" name="Google Shape;254;p5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55" name="Google Shape;255;p5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56" name="Google Shape;256;p5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57" name="Google Shape;257;p5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58" name="Google Shape;258;p5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59" name="Google Shape;259;p5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60" name="Google Shape;260;p5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61" name="Google Shape;261;p5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62" name="Google Shape;262;p5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63" name="Google Shape;263;p5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4" name="Google Shape;264;p55"/>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65" name="Google Shape;265;p5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66" name="Google Shape;266;p5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67" name="Google Shape;267;p5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grpSp>
        <p:nvGrpSpPr>
          <p:cNvPr id="276" name="Google Shape;276;p57"/>
          <p:cNvGrpSpPr/>
          <p:nvPr/>
        </p:nvGrpSpPr>
        <p:grpSpPr>
          <a:xfrm>
            <a:off x="-7937" y="-7937"/>
            <a:ext cx="9169400" cy="6873875"/>
            <a:chOff x="-8467" y="-8468"/>
            <a:chExt cx="9169805" cy="6874935"/>
          </a:xfrm>
        </p:grpSpPr>
        <p:sp>
          <p:nvSpPr>
            <p:cNvPr id="277" name="Google Shape;277;p57"/>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78" name="Google Shape;278;p57"/>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79" name="Google Shape;279;p57"/>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80" name="Google Shape;280;p57"/>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1" name="Google Shape;281;p57"/>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2" name="Google Shape;282;p57"/>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3" name="Google Shape;283;p57"/>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4" name="Google Shape;284;p57"/>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5" name="Google Shape;285;p57"/>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6" name="Google Shape;286;p57"/>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87" name="Google Shape;287;p57"/>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8" name="Google Shape;288;p57"/>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89" name="Google Shape;289;p5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90" name="Google Shape;290;p5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91" name="Google Shape;291;p5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grpSp>
        <p:nvGrpSpPr>
          <p:cNvPr id="299" name="Google Shape;299;p59"/>
          <p:cNvGrpSpPr/>
          <p:nvPr/>
        </p:nvGrpSpPr>
        <p:grpSpPr>
          <a:xfrm>
            <a:off x="-7937" y="-7937"/>
            <a:ext cx="9169400" cy="6873875"/>
            <a:chOff x="-8467" y="-8468"/>
            <a:chExt cx="9169805" cy="6874935"/>
          </a:xfrm>
        </p:grpSpPr>
        <p:sp>
          <p:nvSpPr>
            <p:cNvPr id="300" name="Google Shape;300;p59"/>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01" name="Google Shape;301;p59"/>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02" name="Google Shape;302;p59"/>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03" name="Google Shape;303;p59"/>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4" name="Google Shape;304;p59"/>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5" name="Google Shape;305;p59"/>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6" name="Google Shape;306;p59"/>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7" name="Google Shape;307;p59"/>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8" name="Google Shape;308;p59"/>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9" name="Google Shape;309;p59"/>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10" name="Google Shape;310;p59"/>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11" name="Google Shape;311;p59"/>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12" name="Google Shape;312;p5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3" name="Google Shape;313;p5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14" name="Google Shape;314;p5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15" name="Google Shape;315;p5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16" name="Google Shape;316;p5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grpSp>
        <p:nvGrpSpPr>
          <p:cNvPr id="325" name="Google Shape;325;p61"/>
          <p:cNvGrpSpPr/>
          <p:nvPr/>
        </p:nvGrpSpPr>
        <p:grpSpPr>
          <a:xfrm>
            <a:off x="-7937" y="-7937"/>
            <a:ext cx="9169400" cy="6873875"/>
            <a:chOff x="-8467" y="-8468"/>
            <a:chExt cx="9169805" cy="6874935"/>
          </a:xfrm>
        </p:grpSpPr>
        <p:sp>
          <p:nvSpPr>
            <p:cNvPr id="326" name="Google Shape;326;p61"/>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27" name="Google Shape;327;p61"/>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28" name="Google Shape;328;p61"/>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29" name="Google Shape;329;p61"/>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0" name="Google Shape;330;p61"/>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1" name="Google Shape;331;p61"/>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2" name="Google Shape;332;p61"/>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3" name="Google Shape;333;p61"/>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4" name="Google Shape;334;p61"/>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5" name="Google Shape;335;p61"/>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36" name="Google Shape;336;p6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7" name="Google Shape;337;p6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38" name="Google Shape;338;p6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39" name="Google Shape;339;p6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40" name="Google Shape;340;p6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grpSp>
        <p:nvGrpSpPr>
          <p:cNvPr id="348" name="Google Shape;348;p63"/>
          <p:cNvGrpSpPr/>
          <p:nvPr/>
        </p:nvGrpSpPr>
        <p:grpSpPr>
          <a:xfrm>
            <a:off x="-7937" y="-7937"/>
            <a:ext cx="9169400" cy="6873875"/>
            <a:chOff x="-8467" y="-8468"/>
            <a:chExt cx="9169805" cy="6874935"/>
          </a:xfrm>
        </p:grpSpPr>
        <p:sp>
          <p:nvSpPr>
            <p:cNvPr id="349" name="Google Shape;349;p6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50" name="Google Shape;350;p63"/>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51" name="Google Shape;351;p6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52" name="Google Shape;352;p6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3" name="Google Shape;353;p6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4" name="Google Shape;354;p6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5" name="Google Shape;355;p6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6" name="Google Shape;356;p6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7" name="Google Shape;357;p6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8" name="Google Shape;358;p6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59" name="Google Shape;359;p63"/>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60" name="Google Shape;360;p63"/>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61" name="Google Shape;361;p63"/>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62" name="Google Shape;362;p63"/>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63" name="Google Shape;363;p6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64" name="Google Shape;364;p6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65" name="Google Shape;365;p6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grpSp>
        <p:nvGrpSpPr>
          <p:cNvPr id="374" name="Google Shape;374;p65"/>
          <p:cNvGrpSpPr/>
          <p:nvPr/>
        </p:nvGrpSpPr>
        <p:grpSpPr>
          <a:xfrm>
            <a:off x="-7937" y="-7937"/>
            <a:ext cx="9169400" cy="6873875"/>
            <a:chOff x="-8467" y="-8468"/>
            <a:chExt cx="9169805" cy="6874935"/>
          </a:xfrm>
        </p:grpSpPr>
        <p:sp>
          <p:nvSpPr>
            <p:cNvPr id="375" name="Google Shape;375;p6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76" name="Google Shape;376;p6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77" name="Google Shape;377;p6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78" name="Google Shape;378;p6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79" name="Google Shape;379;p6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0" name="Google Shape;380;p6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1" name="Google Shape;381;p6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2" name="Google Shape;382;p6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3" name="Google Shape;383;p6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4" name="Google Shape;384;p6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85" name="Google Shape;385;p6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6" name="Google Shape;386;p65"/>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87" name="Google Shape;387;p6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88" name="Google Shape;388;p6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89" name="Google Shape;389;p6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grpSp>
        <p:nvGrpSpPr>
          <p:cNvPr id="398" name="Google Shape;398;p67"/>
          <p:cNvGrpSpPr/>
          <p:nvPr/>
        </p:nvGrpSpPr>
        <p:grpSpPr>
          <a:xfrm>
            <a:off x="-7937" y="-7937"/>
            <a:ext cx="9169400" cy="6873875"/>
            <a:chOff x="-8467" y="-8468"/>
            <a:chExt cx="9169805" cy="6874935"/>
          </a:xfrm>
        </p:grpSpPr>
        <p:sp>
          <p:nvSpPr>
            <p:cNvPr id="399" name="Google Shape;399;p67"/>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400" name="Google Shape;400;p67"/>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401" name="Google Shape;401;p67"/>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402" name="Google Shape;402;p67"/>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3" name="Google Shape;403;p67"/>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4" name="Google Shape;404;p67"/>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5" name="Google Shape;405;p67"/>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6" name="Google Shape;406;p67"/>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7" name="Google Shape;407;p67"/>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8" name="Google Shape;408;p67"/>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409" name="Google Shape;409;p67"/>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10" name="Google Shape;410;p67"/>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11" name="Google Shape;411;p6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12" name="Google Shape;412;p6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13" name="Google Shape;413;p6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9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grpSp>
        <p:nvGrpSpPr>
          <p:cNvPr id="421" name="Google Shape;421;p69"/>
          <p:cNvGrpSpPr/>
          <p:nvPr/>
        </p:nvGrpSpPr>
        <p:grpSpPr>
          <a:xfrm>
            <a:off x="-7937" y="-7937"/>
            <a:ext cx="9169400" cy="6873875"/>
            <a:chOff x="-8467" y="-8468"/>
            <a:chExt cx="9169805" cy="6874935"/>
          </a:xfrm>
        </p:grpSpPr>
        <p:sp>
          <p:nvSpPr>
            <p:cNvPr id="422" name="Google Shape;422;p69"/>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423" name="Google Shape;423;p69"/>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424" name="Google Shape;424;p69"/>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425" name="Google Shape;425;p69"/>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6" name="Google Shape;426;p69"/>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7" name="Google Shape;427;p69"/>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8" name="Google Shape;428;p69"/>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9" name="Google Shape;429;p69"/>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30" name="Google Shape;430;p69"/>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31" name="Google Shape;431;p69"/>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432" name="Google Shape;432;p6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33" name="Google Shape;433;p6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34" name="Google Shape;434;p6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35" name="Google Shape;435;p6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36" name="Google Shape;436;p6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9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Google Shape;33;p28"/>
          <p:cNvGrpSpPr/>
          <p:nvPr/>
        </p:nvGrpSpPr>
        <p:grpSpPr>
          <a:xfrm>
            <a:off x="-7937" y="-7937"/>
            <a:ext cx="9169400" cy="6873875"/>
            <a:chOff x="-8467" y="-8468"/>
            <a:chExt cx="9169805" cy="6874935"/>
          </a:xfrm>
        </p:grpSpPr>
        <p:sp>
          <p:nvSpPr>
            <p:cNvPr id="34" name="Google Shape;34;p28"/>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5" name="Google Shape;35;p28"/>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6" name="Google Shape;36;p28"/>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7" name="Google Shape;37;p28"/>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 name="Google Shape;38;p28"/>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9" name="Google Shape;39;p28"/>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 name="Google Shape;40;p28"/>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1" name="Google Shape;41;p28"/>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 name="Google Shape;42;p28"/>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3" name="Google Shape;43;p28"/>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44" name="Google Shape;44;p2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2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2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7" name="Google Shape;47;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8" name="Google Shape;48;p2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1pPr>
            <a:lvl2pPr marR="0" lvl="1"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2pPr>
            <a:lvl3pPr marR="0" lvl="2"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3pPr>
            <a:lvl4pPr marR="0" lvl="3"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4pPr>
            <a:lvl5pPr marR="0" lvl="4"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5pPr>
            <a:lvl6pPr marR="0" lvl="5"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6pPr>
            <a:lvl7pPr marR="0" lvl="6"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7pPr>
            <a:lvl8pPr marR="0" lvl="7"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8pPr>
            <a:lvl9pPr marR="0" lvl="8"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9pPr>
          </a:lstStyle>
          <a:p>
            <a:endParaRPr/>
          </a:p>
        </p:txBody>
      </p:sp>
      <p:sp>
        <p:nvSpPr>
          <p:cNvPr id="57" name="Google Shape;57;p30"/>
          <p:cNvSpPr txBox="1">
            <a:spLocks noGrp="1"/>
          </p:cNvSpPr>
          <p:nvPr>
            <p:ph type="body" idx="1"/>
          </p:nvPr>
        </p:nvSpPr>
        <p:spPr>
          <a:xfrm>
            <a:off x="2895600" y="1828800"/>
            <a:ext cx="6019800" cy="39624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CAFBED"/>
              </a:buClr>
              <a:buSzPts val="1600"/>
              <a:buFont typeface="Verdana"/>
              <a:buChar char="•"/>
              <a:defRPr sz="1600" b="0" i="0" u="none" strike="noStrike" cap="none">
                <a:solidFill>
                  <a:srgbClr val="CAFBED"/>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grpSp>
        <p:nvGrpSpPr>
          <p:cNvPr id="95" name="Google Shape;95;p42"/>
          <p:cNvGrpSpPr/>
          <p:nvPr/>
        </p:nvGrpSpPr>
        <p:grpSpPr>
          <a:xfrm>
            <a:off x="-7937" y="-7937"/>
            <a:ext cx="9169400" cy="6873875"/>
            <a:chOff x="-8467" y="-8468"/>
            <a:chExt cx="9169805" cy="6874935"/>
          </a:xfrm>
        </p:grpSpPr>
        <p:sp>
          <p:nvSpPr>
            <p:cNvPr id="96" name="Google Shape;96;p42"/>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97" name="Google Shape;97;p42"/>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98" name="Google Shape;98;p42"/>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99" name="Google Shape;99;p42"/>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0" name="Google Shape;100;p42"/>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1" name="Google Shape;101;p42"/>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2" name="Google Shape;102;p42"/>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3" name="Google Shape;103;p42"/>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4" name="Google Shape;104;p42"/>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5" name="Google Shape;105;p42"/>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06" name="Google Shape;106;p4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7" name="Google Shape;107;p4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8" name="Google Shape;108;p4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09" name="Google Shape;109;p4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10" name="Google Shape;110;p4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grpSp>
        <p:nvGrpSpPr>
          <p:cNvPr id="112" name="Google Shape;112;p43"/>
          <p:cNvGrpSpPr/>
          <p:nvPr/>
        </p:nvGrpSpPr>
        <p:grpSpPr>
          <a:xfrm>
            <a:off x="-7937" y="-7937"/>
            <a:ext cx="9169400" cy="6873875"/>
            <a:chOff x="-8467" y="-8468"/>
            <a:chExt cx="9169805" cy="6874935"/>
          </a:xfrm>
        </p:grpSpPr>
        <p:sp>
          <p:nvSpPr>
            <p:cNvPr id="113" name="Google Shape;113;p4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14" name="Google Shape;114;p43"/>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15" name="Google Shape;115;p4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16" name="Google Shape;116;p4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17" name="Google Shape;117;p4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18" name="Google Shape;118;p4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19" name="Google Shape;119;p4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20" name="Google Shape;120;p4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21" name="Google Shape;121;p4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22" name="Google Shape;122;p4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23" name="Google Shape;123;p43"/>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4" name="Google Shape;124;p43"/>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5" name="Google Shape;125;p4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26" name="Google Shape;126;p4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27" name="Google Shape;127;p4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grpSp>
        <p:nvGrpSpPr>
          <p:cNvPr id="135" name="Google Shape;135;p45"/>
          <p:cNvGrpSpPr/>
          <p:nvPr/>
        </p:nvGrpSpPr>
        <p:grpSpPr>
          <a:xfrm>
            <a:off x="-7937" y="-7937"/>
            <a:ext cx="9169400" cy="6873875"/>
            <a:chOff x="-8467" y="-8468"/>
            <a:chExt cx="9169805" cy="6874935"/>
          </a:xfrm>
        </p:grpSpPr>
        <p:sp>
          <p:nvSpPr>
            <p:cNvPr id="136" name="Google Shape;136;p4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37" name="Google Shape;137;p4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38" name="Google Shape;138;p4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39" name="Google Shape;139;p4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0" name="Google Shape;140;p4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1" name="Google Shape;141;p4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2" name="Google Shape;142;p4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3" name="Google Shape;143;p4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4" name="Google Shape;144;p4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5" name="Google Shape;145;p4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46" name="Google Shape;146;p4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7" name="Google Shape;147;p45"/>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8" name="Google Shape;148;p4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49" name="Google Shape;149;p4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50" name="Google Shape;150;p4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grpSp>
        <p:nvGrpSpPr>
          <p:cNvPr id="159" name="Google Shape;159;p47"/>
          <p:cNvGrpSpPr/>
          <p:nvPr/>
        </p:nvGrpSpPr>
        <p:grpSpPr>
          <a:xfrm>
            <a:off x="-7937" y="-7937"/>
            <a:ext cx="9169400" cy="6873875"/>
            <a:chOff x="-8467" y="-8468"/>
            <a:chExt cx="9169805" cy="6874935"/>
          </a:xfrm>
        </p:grpSpPr>
        <p:sp>
          <p:nvSpPr>
            <p:cNvPr id="160" name="Google Shape;160;p47"/>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61" name="Google Shape;161;p47"/>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62" name="Google Shape;162;p47"/>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63" name="Google Shape;163;p47"/>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4" name="Google Shape;164;p47"/>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5" name="Google Shape;165;p47"/>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6" name="Google Shape;166;p47"/>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7" name="Google Shape;167;p47"/>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8" name="Google Shape;168;p47"/>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9" name="Google Shape;169;p47"/>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70" name="Google Shape;170;p47"/>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1" name="Google Shape;171;p47"/>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72" name="Google Shape;172;p4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73" name="Google Shape;173;p4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74" name="Google Shape;174;p4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grpSp>
        <p:nvGrpSpPr>
          <p:cNvPr id="185" name="Google Shape;185;p49"/>
          <p:cNvGrpSpPr/>
          <p:nvPr/>
        </p:nvGrpSpPr>
        <p:grpSpPr>
          <a:xfrm>
            <a:off x="-7937" y="-7937"/>
            <a:ext cx="9169400" cy="6873875"/>
            <a:chOff x="-8467" y="-8468"/>
            <a:chExt cx="9169805" cy="6874935"/>
          </a:xfrm>
        </p:grpSpPr>
        <p:sp>
          <p:nvSpPr>
            <p:cNvPr id="186" name="Google Shape;186;p49"/>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87" name="Google Shape;187;p49"/>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88" name="Google Shape;188;p49"/>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89" name="Google Shape;189;p49"/>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0" name="Google Shape;190;p49"/>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1" name="Google Shape;191;p49"/>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2" name="Google Shape;192;p49"/>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3" name="Google Shape;193;p49"/>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4" name="Google Shape;194;p49"/>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5" name="Google Shape;195;p49"/>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96" name="Google Shape;196;p4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7" name="Google Shape;197;p4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8" name="Google Shape;198;p4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99" name="Google Shape;199;p4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00" name="Google Shape;200;p4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grpSp>
        <p:nvGrpSpPr>
          <p:cNvPr id="207" name="Google Shape;207;p51"/>
          <p:cNvGrpSpPr/>
          <p:nvPr/>
        </p:nvGrpSpPr>
        <p:grpSpPr>
          <a:xfrm>
            <a:off x="-7937" y="-7937"/>
            <a:ext cx="9169400" cy="6873875"/>
            <a:chOff x="-8467" y="-8468"/>
            <a:chExt cx="9169805" cy="6874935"/>
          </a:xfrm>
        </p:grpSpPr>
        <p:sp>
          <p:nvSpPr>
            <p:cNvPr id="208" name="Google Shape;208;p51"/>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09" name="Google Shape;209;p51"/>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10" name="Google Shape;210;p51"/>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11" name="Google Shape;211;p51"/>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2" name="Google Shape;212;p51"/>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3" name="Google Shape;213;p51"/>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4" name="Google Shape;214;p51"/>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5" name="Google Shape;215;p51"/>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6" name="Google Shape;216;p51"/>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7" name="Google Shape;217;p51"/>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18" name="Google Shape;218;p5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9" name="Google Shape;219;p5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20" name="Google Shape;220;p5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21" name="Google Shape;221;p5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22" name="Google Shape;222;p5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arentpay.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brackenwood-juniors.wirral.sch.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
          <p:cNvSpPr txBox="1"/>
          <p:nvPr/>
        </p:nvSpPr>
        <p:spPr>
          <a:xfrm>
            <a:off x="1331912" y="473075"/>
            <a:ext cx="6696075" cy="624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Transition to Year 4</a:t>
            </a:r>
            <a:endParaRPr sz="4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 Parents Meeting</a:t>
            </a:r>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July 2022</a:t>
            </a:r>
            <a:endParaRPr/>
          </a:p>
        </p:txBody>
      </p:sp>
      <p:pic>
        <p:nvPicPr>
          <p:cNvPr id="449" name="Google Shape;449;p1"/>
          <p:cNvPicPr preferRelativeResize="0"/>
          <p:nvPr/>
        </p:nvPicPr>
        <p:blipFill rotWithShape="1">
          <a:blip r:embed="rId3">
            <a:alphaModFix/>
          </a:blip>
          <a:srcRect/>
          <a:stretch/>
        </p:blipFill>
        <p:spPr>
          <a:xfrm>
            <a:off x="3995737" y="2060575"/>
            <a:ext cx="1509712" cy="1878012"/>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0"/>
          <p:cNvSpPr txBox="1"/>
          <p:nvPr/>
        </p:nvSpPr>
        <p:spPr>
          <a:xfrm>
            <a:off x="900112" y="404812"/>
            <a:ext cx="7488237" cy="643572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Medical Information</a:t>
            </a:r>
            <a:endParaRPr/>
          </a:p>
          <a:p>
            <a:pPr marL="0" marR="0" lvl="0" indent="0" algn="ctr" rtl="0">
              <a:lnSpc>
                <a:spcPct val="9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-All medicines including inhalers must be taken to the School Office by you/an adult, and not be given directly to the child. </a:t>
            </a:r>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-Paperwork needs to be completed by parents for any medication including inhalers to be administered in school. (The Office staff will pass inhalers to the class teachers which will be kept in the classroom). </a:t>
            </a:r>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-Please inform the office if any details change including phone numbers and addresses throughout the year.</a:t>
            </a:r>
            <a:endParaRPr/>
          </a:p>
          <a:p>
            <a:pPr marL="0" marR="0" lvl="0" indent="0" algn="l" rtl="0">
              <a:lnSpc>
                <a:spcPct val="9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The school office can administer medication such as Calpol to pupils for minor ailments with your consent.</a:t>
            </a:r>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Children on Long-term medication (inhalers, epipens etc) will need a Health Care Plan completing</a:t>
            </a:r>
            <a:endParaRPr/>
          </a:p>
          <a:p>
            <a:pPr marL="0" marR="0" lvl="0" indent="0" algn="ctr" rtl="0">
              <a:lnSpc>
                <a:spcPct val="9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1"/>
          <p:cNvSpPr txBox="1"/>
          <p:nvPr/>
        </p:nvSpPr>
        <p:spPr>
          <a:xfrm>
            <a:off x="539750" y="404812"/>
            <a:ext cx="8208962" cy="164306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Uniform reminders</a:t>
            </a:r>
            <a:endParaRPr/>
          </a:p>
          <a:p>
            <a:pPr marL="0" marR="0" lvl="0" indent="0" algn="ctr" rtl="0">
              <a:lnSpc>
                <a:spcPct val="90000"/>
              </a:lnSpc>
              <a:spcBef>
                <a:spcPts val="0"/>
              </a:spcBef>
              <a:spcAft>
                <a:spcPts val="0"/>
              </a:spcAft>
              <a:buClr>
                <a:schemeClr val="dk1"/>
              </a:buClr>
              <a:buSzPts val="3600"/>
              <a:buFont typeface="Arial"/>
              <a:buNone/>
            </a:pPr>
            <a:endParaRPr sz="3600" b="1"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17" name="Google Shape;517;p11"/>
          <p:cNvSpPr txBox="1"/>
          <p:nvPr/>
        </p:nvSpPr>
        <p:spPr>
          <a:xfrm>
            <a:off x="971550" y="976312"/>
            <a:ext cx="7416900" cy="4870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Uniform</a:t>
            </a:r>
            <a:endParaRPr sz="2000" b="0"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We expect all children to wear school uniform. </a:t>
            </a:r>
            <a:r>
              <a:rPr lang="en-US" sz="2000" b="1" i="0" u="none">
                <a:solidFill>
                  <a:schemeClr val="dk1"/>
                </a:solidFill>
                <a:latin typeface="Arial"/>
                <a:ea typeface="Arial"/>
                <a:cs typeface="Arial"/>
                <a:sym typeface="Arial"/>
              </a:rPr>
              <a:t>Jewellery including earrings must not be worn</a:t>
            </a:r>
            <a:r>
              <a:rPr lang="en-US" sz="2000" b="0" i="0" u="none">
                <a:solidFill>
                  <a:schemeClr val="dk1"/>
                </a:solidFill>
                <a:latin typeface="Arial"/>
                <a:ea typeface="Arial"/>
                <a:cs typeface="Arial"/>
                <a:sym typeface="Arial"/>
              </a:rPr>
              <a:t> apart from a wrist watch. </a:t>
            </a:r>
            <a:endParaRPr/>
          </a:p>
          <a:p>
            <a:pPr marL="0" marR="0" lvl="0" indent="0" algn="ctr"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Black school shoes must be worn and </a:t>
            </a:r>
            <a:r>
              <a:rPr lang="en-US" sz="2000" b="1" i="0" u="none">
                <a:solidFill>
                  <a:schemeClr val="dk1"/>
                </a:solidFill>
                <a:latin typeface="Arial"/>
                <a:ea typeface="Arial"/>
                <a:cs typeface="Arial"/>
                <a:sym typeface="Arial"/>
              </a:rPr>
              <a:t>not</a:t>
            </a: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trainers. </a:t>
            </a:r>
            <a:endParaRPr/>
          </a:p>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Long hair must be tied up with a plain bobble/hair ties/slides in school colours </a:t>
            </a:r>
            <a:r>
              <a:rPr lang="en-US" sz="2000">
                <a:solidFill>
                  <a:schemeClr val="dk1"/>
                </a:solidFill>
              </a:rPr>
              <a:t>green</a:t>
            </a:r>
            <a:r>
              <a:rPr lang="en-US" sz="2000" b="0" i="0" u="none">
                <a:solidFill>
                  <a:schemeClr val="dk1"/>
                </a:solidFill>
                <a:latin typeface="Arial"/>
                <a:ea typeface="Arial"/>
                <a:cs typeface="Arial"/>
                <a:sym typeface="Arial"/>
              </a:rPr>
              <a:t>, black, white or grey.</a:t>
            </a:r>
            <a:r>
              <a:rPr lang="en-US" sz="2000" b="1"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Large bows will be discouraged.</a:t>
            </a:r>
            <a:endParaRPr/>
          </a:p>
          <a:p>
            <a:pPr marL="0" marR="0" lvl="0" indent="0" algn="ctr"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PE – Smart </a:t>
            </a:r>
            <a:r>
              <a:rPr lang="en-US" sz="2000" b="1" i="0" u="none">
                <a:solidFill>
                  <a:schemeClr val="dk1"/>
                </a:solidFill>
                <a:latin typeface="Arial"/>
                <a:ea typeface="Arial"/>
                <a:cs typeface="Arial"/>
                <a:sym typeface="Arial"/>
              </a:rPr>
              <a:t>black tracksuits </a:t>
            </a:r>
            <a:r>
              <a:rPr lang="en-US" sz="2000" b="0" i="0" u="none">
                <a:solidFill>
                  <a:schemeClr val="dk1"/>
                </a:solidFill>
                <a:latin typeface="Arial"/>
                <a:ea typeface="Arial"/>
                <a:cs typeface="Arial"/>
                <a:sym typeface="Arial"/>
              </a:rPr>
              <a:t>may be worn all day on PE days. No other sports kit/items are acceptable. Alternatively, children can attend school in their uniform and get changed into their PE kit prior to the lesson. Please ensure all items of uniform are labelled including coats, shoes and PE pumps, book bags etc.</a:t>
            </a:r>
            <a:endParaRPr/>
          </a:p>
          <a:p>
            <a:pPr marL="0" marR="0" lvl="0" indent="0" algn="l" rtl="0">
              <a:lnSpc>
                <a:spcPct val="9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A</a:t>
            </a: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Lost Property Box </a:t>
            </a:r>
            <a:r>
              <a:rPr lang="en-US" sz="2000" b="0" i="0" u="none">
                <a:solidFill>
                  <a:schemeClr val="dk1"/>
                </a:solidFill>
                <a:latin typeface="Arial"/>
                <a:ea typeface="Arial"/>
                <a:cs typeface="Arial"/>
                <a:sym typeface="Arial"/>
              </a:rPr>
              <a:t>is in the school entrance.</a:t>
            </a:r>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2"/>
          <p:cNvSpPr txBox="1"/>
          <p:nvPr/>
        </p:nvSpPr>
        <p:spPr>
          <a:xfrm>
            <a:off x="250825" y="917575"/>
            <a:ext cx="8713787" cy="5324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Water Bottles:-</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Please make sure that your child has a labelled water bottle. This can be filled up in school during the day. </a:t>
            </a:r>
            <a:r>
              <a:rPr lang="en-US" sz="2000" b="1" i="0" u="none">
                <a:solidFill>
                  <a:schemeClr val="dk1"/>
                </a:solidFill>
                <a:latin typeface="Arial"/>
                <a:ea typeface="Arial"/>
                <a:cs typeface="Arial"/>
                <a:sym typeface="Arial"/>
              </a:rPr>
              <a:t>No juice. </a:t>
            </a:r>
            <a:r>
              <a:rPr lang="en-US" sz="2000" b="0" i="0" u="none">
                <a:solidFill>
                  <a:schemeClr val="dk1"/>
                </a:solidFill>
                <a:latin typeface="Arial"/>
                <a:ea typeface="Arial"/>
                <a:cs typeface="Arial"/>
                <a:sym typeface="Arial"/>
              </a:rPr>
              <a:t>We encourage your child to bring home their water bottles each night so they can be washed.</a:t>
            </a:r>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Snacks</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As part of our work on active and healthy lifestyles all children can bring in a snack from home if they wish to using our updated list of acceptable snacks such </a:t>
            </a:r>
            <a:r>
              <a:rPr lang="en-US" sz="2000" b="0" i="0" u="none">
                <a:solidFill>
                  <a:srgbClr val="000000"/>
                </a:solidFill>
                <a:latin typeface="Arial"/>
                <a:ea typeface="Arial"/>
                <a:cs typeface="Arial"/>
                <a:sym typeface="Arial"/>
              </a:rPr>
              <a:t>as rice cakes, carrot sticks or raisins. (This will be sent home before the end of term and will also be on the school website)</a:t>
            </a:r>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We do not allow sweets and fizzy drinks as we are encouraging healthy eating within school. As we have several children with nut allergies in school, we do not allow nut-based snacks. This includes peanut butter and Nutella. </a:t>
            </a:r>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 healthy snack list can be found on our school website.</a:t>
            </a:r>
            <a:endParaRPr/>
          </a:p>
        </p:txBody>
      </p:sp>
      <p:sp>
        <p:nvSpPr>
          <p:cNvPr id="524" name="Google Shape;524;p12"/>
          <p:cNvSpPr txBox="1"/>
          <p:nvPr/>
        </p:nvSpPr>
        <p:spPr>
          <a:xfrm>
            <a:off x="755650" y="395287"/>
            <a:ext cx="7993062" cy="59055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Healthy Snack</a:t>
            </a: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3"/>
          <p:cNvSpPr txBox="1"/>
          <p:nvPr/>
        </p:nvSpPr>
        <p:spPr>
          <a:xfrm>
            <a:off x="938212" y="285750"/>
            <a:ext cx="3024187" cy="59055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Behaviour</a:t>
            </a:r>
            <a:endParaRPr/>
          </a:p>
        </p:txBody>
      </p:sp>
      <p:sp>
        <p:nvSpPr>
          <p:cNvPr id="530" name="Google Shape;530;p13"/>
          <p:cNvSpPr txBox="1"/>
          <p:nvPr/>
        </p:nvSpPr>
        <p:spPr>
          <a:xfrm>
            <a:off x="468312" y="706437"/>
            <a:ext cx="8355012" cy="1322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We promote a positive behaviour system that reinforces and rewards good behaviour.</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Our school charter has been agreed by staff, children and Governors to ensure a positive learning environment. The children are taught about their rights and their responsibilities to ensure the school rules are being promoted and followed.</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Our school Charter:-</a:t>
            </a:r>
            <a:endParaRPr/>
          </a:p>
        </p:txBody>
      </p:sp>
      <p:graphicFrame>
        <p:nvGraphicFramePr>
          <p:cNvPr id="531" name="Google Shape;531;p13"/>
          <p:cNvGraphicFramePr/>
          <p:nvPr/>
        </p:nvGraphicFramePr>
        <p:xfrm>
          <a:off x="649287" y="2028825"/>
          <a:ext cx="3000000" cy="3000000"/>
        </p:xfrm>
        <a:graphic>
          <a:graphicData uri="http://schemas.openxmlformats.org/drawingml/2006/table">
            <a:tbl>
              <a:tblPr>
                <a:noFill/>
                <a:tableStyleId>{F2DD0BCB-BFC8-4AA0-B64F-4847928FB080}</a:tableStyleId>
              </a:tblPr>
              <a:tblGrid>
                <a:gridCol w="2376475">
                  <a:extLst>
                    <a:ext uri="{9D8B030D-6E8A-4147-A177-3AD203B41FA5}">
                      <a16:colId xmlns:a16="http://schemas.microsoft.com/office/drawing/2014/main" val="20000"/>
                    </a:ext>
                  </a:extLst>
                </a:gridCol>
                <a:gridCol w="3024175">
                  <a:extLst>
                    <a:ext uri="{9D8B030D-6E8A-4147-A177-3AD203B41FA5}">
                      <a16:colId xmlns:a16="http://schemas.microsoft.com/office/drawing/2014/main" val="20001"/>
                    </a:ext>
                  </a:extLst>
                </a:gridCol>
                <a:gridCol w="2592375">
                  <a:extLst>
                    <a:ext uri="{9D8B030D-6E8A-4147-A177-3AD203B41FA5}">
                      <a16:colId xmlns:a16="http://schemas.microsoft.com/office/drawing/2014/main" val="20002"/>
                    </a:ext>
                  </a:extLst>
                </a:gridCol>
              </a:tblGrid>
              <a:tr h="18572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Right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Responsibility</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Rule</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74452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learn</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my learning by making sure that I am ready to learn.</a:t>
                      </a: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By making good behaviour choices I am allowing others to learn</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do our best and work hard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1"/>
                  </a:ext>
                </a:extLst>
              </a:tr>
              <a:tr h="55720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teach</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my teaching and making sure I am ready for the lesson by being prepared.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be respected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responsibility to treat everyone with respect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treat others how we want to be treated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3"/>
                  </a:ext>
                </a:extLst>
              </a:tr>
              <a:tr h="37305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be heard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responsibility to listen to others without interrupting</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listen carefully and follow instructions</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5720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right use school property</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responsibility to use property and equipment properly and treat it with respect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look after property</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5"/>
                  </a:ext>
                </a:extLst>
              </a:tr>
              <a:tr h="37305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right to know what the school rules are</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responsibility to follow them</a:t>
                      </a: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37147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be safe at school</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helping to </a:t>
                      </a: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keep it safe</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behave sensibly in school and in the playground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7"/>
                  </a:ext>
                </a:extLst>
              </a:tr>
              <a:tr h="18572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right to be told the truth</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being honest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are honest and tell the truth</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32" name="Google Shape;532;p13"/>
          <p:cNvSpPr txBox="1"/>
          <p:nvPr/>
        </p:nvSpPr>
        <p:spPr>
          <a:xfrm>
            <a:off x="576262" y="5980112"/>
            <a:ext cx="7991475"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Each class has a visual zone chart (Green, Yellow and Red Zone) to encourage good behaviour in keeping with the school charter. </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4"/>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Trebuchet MS"/>
              <a:buNone/>
            </a:pPr>
            <a:r>
              <a:rPr lang="en-US" sz="3600" b="1" i="0" u="none">
                <a:solidFill>
                  <a:srgbClr val="000000"/>
                </a:solidFill>
                <a:latin typeface="Trebuchet MS"/>
                <a:ea typeface="Trebuchet MS"/>
                <a:cs typeface="Trebuchet MS"/>
                <a:sym typeface="Trebuchet MS"/>
              </a:rPr>
              <a:t>Behaviour</a:t>
            </a:r>
            <a:endParaRPr/>
          </a:p>
        </p:txBody>
      </p:sp>
      <p:sp>
        <p:nvSpPr>
          <p:cNvPr id="538" name="Google Shape;538;p14"/>
          <p:cNvSpPr txBox="1">
            <a:spLocks noGrp="1"/>
          </p:cNvSpPr>
          <p:nvPr>
            <p:ph type="body" idx="1"/>
          </p:nvPr>
        </p:nvSpPr>
        <p:spPr>
          <a:xfrm>
            <a:off x="609600" y="1341437"/>
            <a:ext cx="7418387" cy="47005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440"/>
              <a:buFont typeface="Noto Sans Symbols"/>
              <a:buChar char="►"/>
            </a:pPr>
            <a:r>
              <a:rPr lang="en-US" sz="1800" b="1" i="0" u="sng">
                <a:solidFill>
                  <a:srgbClr val="404040"/>
                </a:solidFill>
                <a:latin typeface="Arial"/>
                <a:ea typeface="Arial"/>
                <a:cs typeface="Arial"/>
                <a:sym typeface="Arial"/>
              </a:rPr>
              <a:t>Green class passes </a:t>
            </a:r>
            <a:r>
              <a:rPr lang="en-US" sz="1800" b="1" i="0" u="none">
                <a:solidFill>
                  <a:srgbClr val="404040"/>
                </a:solidFill>
                <a:latin typeface="Arial"/>
                <a:ea typeface="Arial"/>
                <a:cs typeface="Arial"/>
                <a:sym typeface="Arial"/>
              </a:rPr>
              <a:t>– </a:t>
            </a:r>
            <a:r>
              <a:rPr lang="en-US" sz="1800" b="0" i="0" u="none">
                <a:solidFill>
                  <a:schemeClr val="dk1"/>
                </a:solidFill>
                <a:latin typeface="Arial"/>
                <a:ea typeface="Arial"/>
                <a:cs typeface="Arial"/>
                <a:sym typeface="Arial"/>
              </a:rPr>
              <a:t>Each class can earn green passes each week. These are awarded for whole class behaviour and positive attitudes to learning. Classes achieving 25 or more will be congratulated in the weekly Awards Assembly and be awarded an extra 15 minutes playtime the following week.</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US" sz="1800" b="1" i="0" u="sng">
                <a:solidFill>
                  <a:schemeClr val="dk1"/>
                </a:solidFill>
                <a:latin typeface="Arial"/>
                <a:ea typeface="Arial"/>
                <a:cs typeface="Arial"/>
                <a:sym typeface="Arial"/>
              </a:rPr>
              <a:t>Rainbow Certificates</a:t>
            </a:r>
            <a:r>
              <a:rPr lang="en-US" sz="1800" b="0" i="0" u="none">
                <a:solidFill>
                  <a:schemeClr val="dk1"/>
                </a:solidFill>
                <a:latin typeface="Arial"/>
                <a:ea typeface="Arial"/>
                <a:cs typeface="Arial"/>
                <a:sym typeface="Arial"/>
              </a:rPr>
              <a:t> - Children can also aim to receive a Rainbow Certificate. Class teachers are encouraged to nominate up to 3 children per day to receive a Rainbow Certificate for exemplary work, behaviour or effort. Recipients of these certificates will be celebrated during the Rewards assembly.</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US" sz="1800" b="1" i="0" u="sng">
                <a:solidFill>
                  <a:schemeClr val="dk1"/>
                </a:solidFill>
                <a:latin typeface="Arial"/>
                <a:ea typeface="Arial"/>
                <a:cs typeface="Arial"/>
                <a:sym typeface="Arial"/>
              </a:rPr>
              <a:t>Kindness Awards</a:t>
            </a:r>
            <a:r>
              <a:rPr lang="en-US" sz="1800" b="0" i="0" u="none">
                <a:solidFill>
                  <a:schemeClr val="dk1"/>
                </a:solidFill>
                <a:latin typeface="Arial"/>
                <a:ea typeface="Arial"/>
                <a:cs typeface="Arial"/>
                <a:sym typeface="Arial"/>
              </a:rPr>
              <a:t> - Kindness Awards are presented in the weekly Celebration Assembly and will be presented to 1 child from each class who has demonstrated a particular act of kindness during the previous week as nominated by staff or pupils to the Headteacher.</a:t>
            </a:r>
            <a:endParaRPr/>
          </a:p>
          <a:p>
            <a:pPr marL="342900" marR="0" lvl="0" indent="-251459" algn="l" rtl="0">
              <a:lnSpc>
                <a:spcPct val="100000"/>
              </a:lnSpc>
              <a:spcBef>
                <a:spcPts val="1000"/>
              </a:spcBef>
              <a:spcAft>
                <a:spcPts val="0"/>
              </a:spcAft>
              <a:buClr>
                <a:schemeClr val="accent1"/>
              </a:buClr>
              <a:buSzPts val="1440"/>
              <a:buFont typeface="Noto Sans Symbols"/>
              <a:buNone/>
            </a:pPr>
            <a:endParaRPr sz="1800" b="0" i="0" u="none">
              <a:solidFill>
                <a:srgbClr val="404040"/>
              </a:solidFill>
              <a:latin typeface="Trebuchet MS"/>
              <a:ea typeface="Trebuchet MS"/>
              <a:cs typeface="Trebuchet MS"/>
              <a:sym typeface="Trebuchet MS"/>
            </a:endParaRPr>
          </a:p>
          <a:p>
            <a:pPr marL="342900" marR="0" lvl="0" indent="-251459" algn="l" rtl="0">
              <a:lnSpc>
                <a:spcPct val="100000"/>
              </a:lnSpc>
              <a:spcBef>
                <a:spcPts val="1000"/>
              </a:spcBef>
              <a:spcAft>
                <a:spcPts val="0"/>
              </a:spcAft>
              <a:buClr>
                <a:schemeClr val="accent1"/>
              </a:buClr>
              <a:buSzPts val="1440"/>
              <a:buFont typeface="Noto Sans Symbols"/>
              <a:buNone/>
            </a:pPr>
            <a:endParaRPr sz="1800" b="1" i="0" u="none">
              <a:solidFill>
                <a:srgbClr val="404040"/>
              </a:solidFill>
              <a:latin typeface="Arial"/>
              <a:ea typeface="Arial"/>
              <a:cs typeface="Arial"/>
              <a:sym typeface="Arial"/>
            </a:endParaRPr>
          </a:p>
          <a:p>
            <a:pPr marL="342900" marR="0" lvl="0" indent="-251459" algn="l" rtl="0">
              <a:spcBef>
                <a:spcPts val="1000"/>
              </a:spcBef>
              <a:spcAft>
                <a:spcPts val="0"/>
              </a:spcAft>
              <a:buClr>
                <a:schemeClr val="accent1"/>
              </a:buClr>
              <a:buSzPts val="1440"/>
              <a:buFont typeface="Noto Sans Symbols"/>
              <a:buNone/>
            </a:pPr>
            <a:endParaRPr sz="1800" b="1" i="0" u="none">
              <a:solidFill>
                <a:srgbClr val="404040"/>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Trebuchet MS"/>
              <a:buNone/>
            </a:pPr>
            <a:r>
              <a:rPr lang="en-US" sz="3600" b="1" i="0" u="none">
                <a:solidFill>
                  <a:srgbClr val="000000"/>
                </a:solidFill>
                <a:latin typeface="Trebuchet MS"/>
                <a:ea typeface="Trebuchet MS"/>
                <a:cs typeface="Trebuchet MS"/>
                <a:sym typeface="Trebuchet MS"/>
              </a:rPr>
              <a:t>Behaviour</a:t>
            </a:r>
            <a:endParaRPr/>
          </a:p>
        </p:txBody>
      </p:sp>
      <p:sp>
        <p:nvSpPr>
          <p:cNvPr id="544" name="Google Shape;544;p15"/>
          <p:cNvSpPr txBox="1">
            <a:spLocks noGrp="1"/>
          </p:cNvSpPr>
          <p:nvPr>
            <p:ph type="body" idx="1"/>
          </p:nvPr>
        </p:nvSpPr>
        <p:spPr>
          <a:xfrm>
            <a:off x="323850" y="1905000"/>
            <a:ext cx="8139112" cy="23034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chemeClr val="dk1"/>
                </a:solidFill>
                <a:latin typeface="Arial"/>
                <a:ea typeface="Arial"/>
                <a:cs typeface="Arial"/>
                <a:sym typeface="Arial"/>
              </a:rPr>
              <a:t>Teachers are also encouraged to use a variety of class behaviour systems as appropriate to the age and needs of the class. Examples include marble/bean jars, ‘Secret Student’, Star of the Day, ‘Hometime hero’, table awards – children will be rewarded with positive verbal comments, positive written comments, positive feedback to parents, increased responsibility, stickers, praise stamps and class certificates.</a:t>
            </a:r>
            <a:endParaRPr/>
          </a:p>
          <a:p>
            <a:pPr marL="342900" marR="0" lvl="0" indent="-220980" algn="l" rtl="0">
              <a:spcBef>
                <a:spcPts val="1000"/>
              </a:spcBef>
              <a:spcAft>
                <a:spcPts val="0"/>
              </a:spcAft>
              <a:buClr>
                <a:schemeClr val="accent1"/>
              </a:buClr>
              <a:buSzPts val="1920"/>
              <a:buFont typeface="Noto Sans Symbols"/>
              <a:buNone/>
            </a:pPr>
            <a:endParaRPr sz="2400" b="0" i="0" u="none">
              <a:solidFill>
                <a:schemeClr val="dk1"/>
              </a:solidFill>
              <a:latin typeface="Arial"/>
              <a:ea typeface="Arial"/>
              <a:cs typeface="Arial"/>
              <a:sym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6"/>
          <p:cNvSpPr txBox="1"/>
          <p:nvPr/>
        </p:nvSpPr>
        <p:spPr>
          <a:xfrm>
            <a:off x="611187" y="395287"/>
            <a:ext cx="8137525"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51" name="Google Shape;551;p16"/>
          <p:cNvSpPr txBox="1">
            <a:spLocks noGrp="1"/>
          </p:cNvSpPr>
          <p:nvPr>
            <p:ph type="ctrTitle"/>
          </p:nvPr>
        </p:nvSpPr>
        <p:spPr>
          <a:xfrm>
            <a:off x="1392237" y="396875"/>
            <a:ext cx="6575425" cy="7286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0000"/>
              </a:buClr>
              <a:buSzPts val="5400"/>
              <a:buFont typeface="Arial"/>
              <a:buNone/>
            </a:pP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3600" b="1" i="0" u="none">
                <a:solidFill>
                  <a:srgbClr val="000000"/>
                </a:solidFill>
                <a:latin typeface="Arial"/>
                <a:ea typeface="Arial"/>
                <a:cs typeface="Arial"/>
                <a:sym typeface="Arial"/>
              </a:rPr>
              <a:t>Medical and SEN concerns</a:t>
            </a:r>
            <a:endParaRPr/>
          </a:p>
        </p:txBody>
      </p:sp>
      <p:sp>
        <p:nvSpPr>
          <p:cNvPr id="552" name="Google Shape;552;p16"/>
          <p:cNvSpPr txBox="1">
            <a:spLocks noGrp="1"/>
          </p:cNvSpPr>
          <p:nvPr>
            <p:ph type="subTitle" idx="1"/>
          </p:nvPr>
        </p:nvSpPr>
        <p:spPr>
          <a:xfrm>
            <a:off x="611187" y="1317625"/>
            <a:ext cx="7993062" cy="4703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60"/>
              <a:buNone/>
            </a:pPr>
            <a:r>
              <a:rPr lang="en-US" sz="2200" b="0" i="0" u="none">
                <a:solidFill>
                  <a:schemeClr val="dk1"/>
                </a:solidFill>
                <a:latin typeface="Arial"/>
                <a:ea typeface="Arial"/>
                <a:cs typeface="Arial"/>
                <a:sym typeface="Arial"/>
              </a:rPr>
              <a:t>Miss Fry &amp; Mrs Balmer are the school Special Educational Needs Co-ordinators. </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The school nurse links with many services and their aim is to promote health and wellbeing.</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Should you have any concerns about your child, they can be contacted via the school office:</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0151 608 3001</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Class teachers work in consultation with Mrs Lockett, who is our pastoral lead, to support the health and wellbeing of children. </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Please see our school website for resources to support your child at home. If you have concerns about the wellbeing of your child, please contact your child’s class teacher</a:t>
            </a:r>
            <a:r>
              <a:rPr lang="en-US" sz="2200" b="0" i="0" u="none">
                <a:solidFill>
                  <a:srgbClr val="7F7F7F"/>
                </a:solidFill>
                <a:latin typeface="Arial"/>
                <a:ea typeface="Arial"/>
                <a:cs typeface="Arial"/>
                <a:sym typeface="Arial"/>
              </a:rPr>
              <a:t>. </a:t>
            </a:r>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17"/>
          <p:cNvPicPr preferRelativeResize="0"/>
          <p:nvPr/>
        </p:nvPicPr>
        <p:blipFill rotWithShape="1">
          <a:blip r:embed="rId3">
            <a:alphaModFix/>
          </a:blip>
          <a:srcRect/>
          <a:stretch/>
        </p:blipFill>
        <p:spPr>
          <a:xfrm>
            <a:off x="-628650" y="-252412"/>
            <a:ext cx="10401300" cy="7362825"/>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8"/>
          <p:cNvSpPr txBox="1"/>
          <p:nvPr/>
        </p:nvSpPr>
        <p:spPr>
          <a:xfrm>
            <a:off x="611187" y="981075"/>
            <a:ext cx="7921625" cy="5692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sng">
                <a:solidFill>
                  <a:schemeClr val="dk1"/>
                </a:solidFill>
                <a:latin typeface="Arial"/>
                <a:ea typeface="Arial"/>
                <a:cs typeface="Arial"/>
                <a:sym typeface="Arial"/>
              </a:rPr>
              <a:t>‘Growth Mindset’</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Your mindset is a mental attitude that determines how you will interpret and respond to situations. It’s a set of beliefs or a way of thinking that determines certain behaviours such as how you think, what you feel, and what you do. </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There are two types of mindset ‘</a:t>
            </a:r>
            <a:r>
              <a:rPr lang="en-US" sz="1600" b="1" i="0" u="none">
                <a:solidFill>
                  <a:schemeClr val="dk1"/>
                </a:solidFill>
                <a:latin typeface="Arial"/>
                <a:ea typeface="Arial"/>
                <a:cs typeface="Arial"/>
                <a:sym typeface="Arial"/>
              </a:rPr>
              <a:t>Fixed</a:t>
            </a:r>
            <a:r>
              <a:rPr lang="en-US" sz="1600" b="0" i="0" u="none">
                <a:solidFill>
                  <a:schemeClr val="dk1"/>
                </a:solidFill>
                <a:latin typeface="Arial"/>
                <a:ea typeface="Arial"/>
                <a:cs typeface="Arial"/>
                <a:sym typeface="Arial"/>
              </a:rPr>
              <a:t>’ and ‘</a:t>
            </a:r>
            <a:r>
              <a:rPr lang="en-US" sz="1600" b="1" i="0" u="none">
                <a:solidFill>
                  <a:schemeClr val="dk1"/>
                </a:solidFill>
                <a:latin typeface="Arial"/>
                <a:ea typeface="Arial"/>
                <a:cs typeface="Arial"/>
                <a:sym typeface="Arial"/>
              </a:rPr>
              <a:t>Growth</a:t>
            </a:r>
            <a:r>
              <a:rPr lang="en-US" sz="1600" b="0" i="0" u="none">
                <a:solidFill>
                  <a:schemeClr val="dk1"/>
                </a:solidFill>
                <a:latin typeface="Arial"/>
                <a:ea typeface="Arial"/>
                <a:cs typeface="Arial"/>
                <a:sym typeface="Arial"/>
              </a:rPr>
              <a:t>’.</a:t>
            </a:r>
            <a:endParaRPr/>
          </a:p>
          <a:p>
            <a:pPr marL="0" marR="0" lvl="0" indent="0" algn="l" rtl="0">
              <a:lnSpc>
                <a:spcPct val="100000"/>
              </a:lnSpc>
              <a:spcBef>
                <a:spcPts val="80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Fixed Mindset:-</a:t>
            </a:r>
            <a:r>
              <a:rPr lang="en-US" sz="1600" b="0" i="0" u="none">
                <a:solidFill>
                  <a:schemeClr val="dk1"/>
                </a:solidFill>
                <a:latin typeface="Arial"/>
                <a:ea typeface="Arial"/>
                <a:cs typeface="Arial"/>
                <a:sym typeface="Arial"/>
              </a:rPr>
              <a:t> Intelligence is fixed, avoid or fear challenges, give up when things are tough, make excuses, don’t try so you won’t fail, refuse to learn from mistakes. </a:t>
            </a:r>
            <a:endParaRPr/>
          </a:p>
          <a:p>
            <a:pPr marL="0" marR="0" lvl="0" indent="0" algn="l"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Growth Mindset:- </a:t>
            </a:r>
            <a:r>
              <a:rPr lang="en-US" sz="1600" b="0" i="0" u="none">
                <a:solidFill>
                  <a:schemeClr val="dk1"/>
                </a:solidFill>
                <a:latin typeface="Arial"/>
                <a:ea typeface="Arial"/>
                <a:cs typeface="Arial"/>
                <a:sym typeface="Arial"/>
              </a:rPr>
              <a:t>Intelligence can be developed, embrace challenge without fear, keep trying in the tough times, remember success takes work, learn from mistakes, listen to feedback and learn from mistakes. </a:t>
            </a:r>
            <a:endParaRPr/>
          </a:p>
          <a:p>
            <a:pPr marL="0" marR="0" lvl="0" indent="0" algn="l"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At Brackenwood Juniors we are developing our teaching and learning around growth mindsets to promote:-</a:t>
            </a:r>
            <a:endParaRPr/>
          </a:p>
          <a:p>
            <a:pPr marL="0" marR="0" lvl="0" indent="0" algn="ctr"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love for learning and self-improvement</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desire to be challenged</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willingness to work for positive results</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belief that you can control the outcomes in your life with effort and practice</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the ability to learn from mistakes and failures</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emotional resilience</a:t>
            </a:r>
            <a:endParaRPr/>
          </a:p>
        </p:txBody>
      </p:sp>
      <p:pic>
        <p:nvPicPr>
          <p:cNvPr id="565" name="Google Shape;565;p18"/>
          <p:cNvPicPr preferRelativeResize="0"/>
          <p:nvPr/>
        </p:nvPicPr>
        <p:blipFill rotWithShape="1">
          <a:blip r:embed="rId3">
            <a:alphaModFix/>
          </a:blip>
          <a:srcRect/>
          <a:stretch/>
        </p:blipFill>
        <p:spPr>
          <a:xfrm>
            <a:off x="5867400" y="444500"/>
            <a:ext cx="1225550" cy="946150"/>
          </a:xfrm>
          <a:prstGeom prst="rect">
            <a:avLst/>
          </a:prstGeom>
          <a:noFill/>
          <a:ln>
            <a:noFill/>
          </a:ln>
        </p:spPr>
      </p:pic>
      <p:pic>
        <p:nvPicPr>
          <p:cNvPr id="566" name="Google Shape;566;p18" descr="Growth-v-Fixed"/>
          <p:cNvPicPr preferRelativeResize="0"/>
          <p:nvPr/>
        </p:nvPicPr>
        <p:blipFill rotWithShape="1">
          <a:blip r:embed="rId4">
            <a:alphaModFix/>
          </a:blip>
          <a:srcRect t="11088" r="-11666" b="31250"/>
          <a:stretch/>
        </p:blipFill>
        <p:spPr>
          <a:xfrm>
            <a:off x="6011862" y="2205037"/>
            <a:ext cx="2047875" cy="8636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9"/>
          <p:cNvSpPr txBox="1">
            <a:spLocks noGrp="1"/>
          </p:cNvSpPr>
          <p:nvPr>
            <p:ph type="title"/>
          </p:nvPr>
        </p:nvSpPr>
        <p:spPr>
          <a:xfrm>
            <a:off x="1147762" y="265112"/>
            <a:ext cx="7204075"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PE Days</a:t>
            </a:r>
            <a:endParaRPr/>
          </a:p>
        </p:txBody>
      </p:sp>
      <p:sp>
        <p:nvSpPr>
          <p:cNvPr id="572" name="Google Shape;572;p19"/>
          <p:cNvSpPr txBox="1">
            <a:spLocks noGrp="1"/>
          </p:cNvSpPr>
          <p:nvPr>
            <p:ph type="body" idx="1"/>
          </p:nvPr>
        </p:nvSpPr>
        <p:spPr>
          <a:xfrm>
            <a:off x="1141412" y="836612"/>
            <a:ext cx="7204075" cy="519271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760"/>
              <a:buFont typeface="Noto Sans Symbols"/>
              <a:buNone/>
            </a:pPr>
            <a:r>
              <a:rPr lang="en-US" sz="2200" b="1" i="0" u="sng">
                <a:solidFill>
                  <a:schemeClr val="dk1"/>
                </a:solidFill>
                <a:latin typeface="Arial"/>
                <a:ea typeface="Arial"/>
                <a:cs typeface="Arial"/>
                <a:sym typeface="Arial"/>
              </a:rPr>
              <a:t>Autumn 1 </a:t>
            </a:r>
            <a:endParaRPr/>
          </a:p>
          <a:p>
            <a:pPr marL="0" marR="0" lvl="0" indent="-111760" algn="l" rtl="0">
              <a:lnSpc>
                <a:spcPct val="100000"/>
              </a:lnSpc>
              <a:spcBef>
                <a:spcPts val="1000"/>
              </a:spcBef>
              <a:spcAft>
                <a:spcPts val="0"/>
              </a:spcAft>
              <a:buClr>
                <a:schemeClr val="accent1"/>
              </a:buClr>
              <a:buSzPts val="1760"/>
              <a:buFont typeface="Arial"/>
              <a:buChar char="•"/>
            </a:pPr>
            <a:r>
              <a:rPr lang="en-US" sz="2200" b="0" i="0" u="none">
                <a:solidFill>
                  <a:schemeClr val="dk1"/>
                </a:solidFill>
                <a:latin typeface="Arial"/>
                <a:ea typeface="Arial"/>
                <a:cs typeface="Arial"/>
                <a:sym typeface="Arial"/>
              </a:rPr>
              <a:t>Wednesday - indoor</a:t>
            </a:r>
            <a:endParaRPr/>
          </a:p>
          <a:p>
            <a:pPr marL="0" marR="0" lvl="0" indent="-111760" algn="l" rtl="0">
              <a:lnSpc>
                <a:spcPct val="100000"/>
              </a:lnSpc>
              <a:spcBef>
                <a:spcPts val="1000"/>
              </a:spcBef>
              <a:spcAft>
                <a:spcPts val="0"/>
              </a:spcAft>
              <a:buClr>
                <a:schemeClr val="accent1"/>
              </a:buClr>
              <a:buSzPts val="1760"/>
              <a:buFont typeface="Arial"/>
              <a:buChar char="•"/>
            </a:pPr>
            <a:r>
              <a:rPr lang="en-US" sz="2200" b="0" i="0" u="none">
                <a:solidFill>
                  <a:schemeClr val="dk1"/>
                </a:solidFill>
                <a:latin typeface="Arial"/>
                <a:ea typeface="Arial"/>
                <a:cs typeface="Arial"/>
                <a:sym typeface="Arial"/>
              </a:rPr>
              <a:t>Friday - outdoor</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0" i="0" u="none">
                <a:solidFill>
                  <a:schemeClr val="dk1"/>
                </a:solidFill>
                <a:latin typeface="Arial"/>
                <a:ea typeface="Arial"/>
                <a:cs typeface="Arial"/>
                <a:sym typeface="Arial"/>
              </a:rPr>
              <a:t>Please ensure children have their full PE kit in school or wear a smart black tracksuit. Jewellery must not be worn for P.E.</a:t>
            </a:r>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sng">
                <a:solidFill>
                  <a:schemeClr val="dk1"/>
                </a:solidFill>
                <a:latin typeface="Arial"/>
                <a:ea typeface="Arial"/>
                <a:cs typeface="Arial"/>
                <a:sym typeface="Arial"/>
              </a:rPr>
              <a:t>Educational Visits and Visitors</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0" i="0" u="none">
                <a:solidFill>
                  <a:schemeClr val="dk1"/>
                </a:solidFill>
                <a:latin typeface="Arial"/>
                <a:ea typeface="Arial"/>
                <a:cs typeface="Arial"/>
                <a:sym typeface="Arial"/>
              </a:rPr>
              <a:t>We try to organise school trips and invite visitors to school to enhance the teaching of the curriculum and inspire children’s learning. The school may request voluntary contributions towards the cost of such activities. </a:t>
            </a:r>
            <a:endParaRPr/>
          </a:p>
          <a:p>
            <a:pPr marL="342900" marR="0" lvl="0" indent="-231140" algn="l" rtl="0">
              <a:spcBef>
                <a:spcPts val="1000"/>
              </a:spcBef>
              <a:spcAft>
                <a:spcPts val="0"/>
              </a:spcAft>
              <a:buClr>
                <a:schemeClr val="accent1"/>
              </a:buClr>
              <a:buSzPts val="1760"/>
              <a:buFont typeface="Noto Sans Symbols"/>
              <a:buNone/>
            </a:pPr>
            <a:endParaRPr sz="2200" b="0" i="0" u="none">
              <a:solidFill>
                <a:schemeClr val="dk1"/>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
          <p:cNvSpPr txBox="1">
            <a:spLocks noGrp="1"/>
          </p:cNvSpPr>
          <p:nvPr>
            <p:ph type="body" idx="1"/>
          </p:nvPr>
        </p:nvSpPr>
        <p:spPr>
          <a:xfrm>
            <a:off x="755650" y="1125537"/>
            <a:ext cx="7848600" cy="53276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3200"/>
              <a:buFont typeface="Noto Sans Symbols"/>
              <a:buNone/>
            </a:pPr>
            <a:endParaRPr sz="4000" b="1" i="0" u="none" strike="noStrike" cap="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3200"/>
              <a:buFont typeface="Noto Sans Symbols"/>
              <a:buNone/>
            </a:pPr>
            <a:r>
              <a:rPr lang="en-US" sz="4000" b="1" i="0" u="none" strike="noStrike" cap="none">
                <a:solidFill>
                  <a:srgbClr val="404040"/>
                </a:solidFill>
                <a:latin typeface="Arial"/>
                <a:ea typeface="Arial"/>
                <a:cs typeface="Arial"/>
                <a:sym typeface="Arial"/>
              </a:rPr>
              <a:t>Purpose </a:t>
            </a:r>
            <a:endParaRPr/>
          </a:p>
          <a:p>
            <a:pPr marL="0" marR="0" lvl="0" indent="0" algn="ctr" rtl="0">
              <a:lnSpc>
                <a:spcPct val="100000"/>
              </a:lnSpc>
              <a:spcBef>
                <a:spcPts val="1000"/>
              </a:spcBef>
              <a:spcAft>
                <a:spcPts val="0"/>
              </a:spcAft>
              <a:buClr>
                <a:schemeClr val="accent1"/>
              </a:buClr>
              <a:buSzPts val="1440"/>
              <a:buFont typeface="Noto Sans Symbols"/>
              <a:buNone/>
            </a:pPr>
            <a:r>
              <a:rPr lang="en-US" sz="1800" b="1" i="0" u="none" strike="noStrike" cap="none">
                <a:solidFill>
                  <a:srgbClr val="404040"/>
                </a:solidFill>
                <a:latin typeface="Trebuchet MS"/>
                <a:ea typeface="Trebuchet MS"/>
                <a:cs typeface="Trebuchet MS"/>
                <a:sym typeface="Trebuchet MS"/>
              </a:rPr>
              <a:t> </a:t>
            </a:r>
            <a:endParaRPr sz="1800" b="1" i="0" u="sng" strike="noStrike" cap="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0" i="0" u="none" strike="noStrike" cap="none">
                <a:solidFill>
                  <a:srgbClr val="404040"/>
                </a:solidFill>
                <a:latin typeface="Arial"/>
                <a:ea typeface="Arial"/>
                <a:cs typeface="Arial"/>
                <a:sym typeface="Arial"/>
              </a:rPr>
              <a:t>The purpose of this meeting is to provide information about your child’s transition to their next year group. </a:t>
            </a:r>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0" i="0" u="none" strike="noStrike" cap="none">
                <a:solidFill>
                  <a:srgbClr val="404040"/>
                </a:solidFill>
                <a:latin typeface="Arial"/>
                <a:ea typeface="Arial"/>
                <a:cs typeface="Arial"/>
                <a:sym typeface="Arial"/>
              </a:rPr>
              <a:t>Transition Day is Wednesday 6</a:t>
            </a:r>
            <a:r>
              <a:rPr lang="en-US" sz="2200" b="0" i="0" u="none" strike="noStrike" cap="none" baseline="30000">
                <a:solidFill>
                  <a:srgbClr val="404040"/>
                </a:solidFill>
                <a:latin typeface="Arial"/>
                <a:ea typeface="Arial"/>
                <a:cs typeface="Arial"/>
                <a:sym typeface="Arial"/>
              </a:rPr>
              <a:t>th</a:t>
            </a:r>
            <a:r>
              <a:rPr lang="en-US" sz="2200" b="0" i="0" u="none" strike="noStrike" cap="none">
                <a:solidFill>
                  <a:srgbClr val="404040"/>
                </a:solidFill>
                <a:latin typeface="Arial"/>
                <a:ea typeface="Arial"/>
                <a:cs typeface="Arial"/>
                <a:sym typeface="Arial"/>
              </a:rPr>
              <a:t> July.</a:t>
            </a:r>
            <a:endParaRPr/>
          </a:p>
          <a:p>
            <a:pPr marL="0" marR="0" lvl="0" indent="0" algn="ctr" rtl="0">
              <a:lnSpc>
                <a:spcPct val="100000"/>
              </a:lnSpc>
              <a:spcBef>
                <a:spcPts val="1000"/>
              </a:spcBef>
              <a:spcAft>
                <a:spcPts val="0"/>
              </a:spcAft>
              <a:buClr>
                <a:schemeClr val="accent1"/>
              </a:buClr>
              <a:buSzPts val="1440"/>
              <a:buFont typeface="Noto Sans Symbols"/>
              <a:buNone/>
            </a:pPr>
            <a:endParaRPr sz="1800" b="0" i="0" u="none" strike="noStrike" cap="none">
              <a:solidFill>
                <a:srgbClr val="404040"/>
              </a:solidFill>
              <a:latin typeface="Arial"/>
              <a:ea typeface="Arial"/>
              <a:cs typeface="Arial"/>
              <a:sym typeface="Arial"/>
            </a:endParaRPr>
          </a:p>
          <a:p>
            <a:pPr marL="342900" marR="0" lvl="0" indent="-251459" algn="l" rtl="0">
              <a:spcBef>
                <a:spcPts val="1000"/>
              </a:spcBef>
              <a:spcAft>
                <a:spcPts val="0"/>
              </a:spcAft>
              <a:buClr>
                <a:schemeClr val="accent1"/>
              </a:buClr>
              <a:buSzPts val="1440"/>
              <a:buFont typeface="Noto Sans Symbols"/>
              <a:buNone/>
            </a:pPr>
            <a:endParaRPr sz="1800" b="0" i="0" u="none">
              <a:solidFill>
                <a:srgbClr val="404040"/>
              </a:solidFill>
              <a:latin typeface="Arial"/>
              <a:ea typeface="Arial"/>
              <a:cs typeface="Arial"/>
              <a:sym typeface="Arial"/>
            </a:endParaRPr>
          </a:p>
        </p:txBody>
      </p:sp>
      <p:pic>
        <p:nvPicPr>
          <p:cNvPr id="455" name="Google Shape;455;p2" descr="Oak Trees_part of logo_CMYK-01"/>
          <p:cNvPicPr preferRelativeResize="0"/>
          <p:nvPr/>
        </p:nvPicPr>
        <p:blipFill rotWithShape="1">
          <a:blip r:embed="rId3">
            <a:alphaModFix/>
          </a:blip>
          <a:srcRect/>
          <a:stretch/>
        </p:blipFill>
        <p:spPr>
          <a:xfrm>
            <a:off x="7107237" y="496887"/>
            <a:ext cx="1508125" cy="1751012"/>
          </a:xfrm>
          <a:prstGeom prst="rect">
            <a:avLst/>
          </a:prstGeom>
          <a:noFill/>
          <a:ln>
            <a:noFill/>
          </a:ln>
        </p:spPr>
      </p:pic>
      <p:pic>
        <p:nvPicPr>
          <p:cNvPr id="456" name="Google Shape;456;p2"/>
          <p:cNvPicPr preferRelativeResize="0"/>
          <p:nvPr/>
        </p:nvPicPr>
        <p:blipFill rotWithShape="1">
          <a:blip r:embed="rId4">
            <a:alphaModFix/>
          </a:blip>
          <a:srcRect/>
          <a:stretch/>
        </p:blipFill>
        <p:spPr>
          <a:xfrm>
            <a:off x="1042987" y="765175"/>
            <a:ext cx="1509712" cy="1876425"/>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0"/>
          <p:cNvSpPr txBox="1"/>
          <p:nvPr/>
        </p:nvSpPr>
        <p:spPr>
          <a:xfrm>
            <a:off x="683568" y="476672"/>
            <a:ext cx="7992888" cy="73558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Residential Visits</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Part of our Multi-Academy Trust CARE values are to explore new interests and raise aspirations, and a key element that contributes to this is learning outside of the classroom. Learning outside the classroom can help teachers create enthusiasm for learning, provide a real-world context and expose students to a range of STEM careers. Students who experience learning outside the classroom benefit from increased self-esteem and become more engaged in their education.</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Year 4 Resilience Trip</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 two-day, one-night trip to Barnstondale, Wirral</a:t>
            </a:r>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Year 6 Independence Trip</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 three-day, two-night trip to PGL, Shrewsbury. </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579" name="Google Shape;579;p20" descr="Image"/>
          <p:cNvPicPr preferRelativeResize="0"/>
          <p:nvPr/>
        </p:nvPicPr>
        <p:blipFill rotWithShape="1">
          <a:blip r:embed="rId3">
            <a:alphaModFix/>
          </a:blip>
          <a:srcRect/>
          <a:stretch/>
        </p:blipFill>
        <p:spPr>
          <a:xfrm>
            <a:off x="6875462" y="4005262"/>
            <a:ext cx="2089150" cy="191135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1"/>
          <p:cNvSpPr txBox="1"/>
          <p:nvPr/>
        </p:nvSpPr>
        <p:spPr>
          <a:xfrm>
            <a:off x="755650" y="260350"/>
            <a:ext cx="7777162" cy="64944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Home Learning</a:t>
            </a:r>
            <a:endParaRPr/>
          </a:p>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Maths and English homework will be set via ‘Google Classroom’ on a Tuesday and should be completed before the following Monday. </a:t>
            </a:r>
            <a:endParaRPr/>
          </a:p>
          <a:p>
            <a:pPr marL="0" marR="0" lvl="0" indent="0" algn="ctr"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1" i="0" u="sng">
                <a:solidFill>
                  <a:schemeClr val="dk1"/>
                </a:solidFill>
                <a:latin typeface="Arial"/>
                <a:ea typeface="Arial"/>
                <a:cs typeface="Arial"/>
                <a:sym typeface="Arial"/>
              </a:rPr>
              <a:t>Reading</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All children will be given a school reading book to read at home that week. Each child will be given a reading journal to evidence the books they have read, which must be signed by an adult. Some children may also receive a RWI book.</a:t>
            </a:r>
            <a:endParaRPr/>
          </a:p>
          <a:p>
            <a:pPr marL="0" marR="0" lvl="0" indent="0" algn="l" rtl="0">
              <a:lnSpc>
                <a:spcPct val="100000"/>
              </a:lnSpc>
              <a:spcBef>
                <a:spcPts val="0"/>
              </a:spcBef>
              <a:spcAft>
                <a:spcPts val="0"/>
              </a:spcAft>
              <a:buClr>
                <a:schemeClr val="dk1"/>
              </a:buClr>
              <a:buSzPts val="2000"/>
              <a:buFont typeface="Arial"/>
              <a:buNone/>
            </a:pPr>
            <a:r>
              <a:rPr lang="en-US" sz="2000" b="1" i="0" u="sng">
                <a:solidFill>
                  <a:schemeClr val="dk1"/>
                </a:solidFill>
                <a:latin typeface="Arial"/>
                <a:ea typeface="Arial"/>
                <a:cs typeface="Arial"/>
                <a:sym typeface="Arial"/>
              </a:rPr>
              <a:t>Spelling</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Children will be taught spelling patterns and age appropriate common exception words in school. Spelling lists are available on class information pages on the website. These spellings are to practise at home to consolidate the spellings learnt in school each week. </a:t>
            </a:r>
            <a:endParaRPr/>
          </a:p>
          <a:p>
            <a:pPr marL="0" marR="0" lvl="0" indent="0" algn="l" rtl="0">
              <a:lnSpc>
                <a:spcPct val="100000"/>
              </a:lnSpc>
              <a:spcBef>
                <a:spcPts val="0"/>
              </a:spcBef>
              <a:spcAft>
                <a:spcPts val="0"/>
              </a:spcAft>
              <a:buClr>
                <a:schemeClr val="dk1"/>
              </a:buClr>
              <a:buSzPts val="2000"/>
              <a:buFont typeface="Arial"/>
              <a:buNone/>
            </a:pPr>
            <a:r>
              <a:rPr lang="en-US" sz="2000" b="1" i="0" u="sng">
                <a:solidFill>
                  <a:schemeClr val="dk1"/>
                </a:solidFill>
                <a:latin typeface="Arial"/>
                <a:ea typeface="Arial"/>
                <a:cs typeface="Arial"/>
                <a:sym typeface="Arial"/>
              </a:rPr>
              <a:t>Maths</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We will continue to develop skills across all aspects of mathematics, including counting and understanding number, knowing and using number facts, calculating, understanding shape, measuring and handling data. </a:t>
            </a:r>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2"/>
          <p:cNvSpPr txBox="1"/>
          <p:nvPr/>
        </p:nvSpPr>
        <p:spPr>
          <a:xfrm>
            <a:off x="611560" y="836712"/>
            <a:ext cx="8353425" cy="67403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Parent Pay</a:t>
            </a:r>
            <a:endParaRPr/>
          </a:p>
          <a:p>
            <a:pPr marL="0" marR="0" lvl="0" indent="0" algn="ctr" rtl="0">
              <a:lnSpc>
                <a:spcPct val="100000"/>
              </a:lnSpc>
              <a:spcBef>
                <a:spcPts val="0"/>
              </a:spcBef>
              <a:spcAft>
                <a:spcPts val="0"/>
              </a:spcAft>
              <a:buClr>
                <a:schemeClr val="dk1"/>
              </a:buClr>
              <a:buSzPts val="1000"/>
              <a:buFont typeface="Arial"/>
              <a:buNone/>
            </a:pP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We are a cashless school. </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Please pay for trips and pupil lunches via our online system Parentpay.</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 </a:t>
            </a:r>
            <a:r>
              <a:rPr lang="en-US" sz="2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https://www.parentpay.com/</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School lunches are also ordered using this system. Lunches for the following week must be ordered via Parentpay on Thursday at the latest.</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If you need help or have lost your log on details, please contact the school office.</a:t>
            </a:r>
            <a:endParaRPr sz="2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3"/>
          <p:cNvSpPr txBox="1"/>
          <p:nvPr/>
        </p:nvSpPr>
        <p:spPr>
          <a:xfrm>
            <a:off x="539552" y="1340768"/>
            <a:ext cx="8353425" cy="61247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Communication</a:t>
            </a:r>
            <a:endParaRPr/>
          </a:p>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Parent Whatsapp groups/Facebook groups – as a school we recognise that these are an important social networking system and help parents and children to develop positive relationships and build a sense of community. However, at times, school information is misrepresented, which has caused upset and confusion in the past. </a:t>
            </a:r>
            <a:endParaRPr/>
          </a:p>
          <a:p>
            <a:pPr marL="0" marR="0" lvl="0" indent="0" algn="l" rtl="0">
              <a:lnSpc>
                <a:spcPct val="100000"/>
              </a:lnSpc>
              <a:spcBef>
                <a:spcPts val="0"/>
              </a:spcBef>
              <a:spcAft>
                <a:spcPts val="0"/>
              </a:spcAft>
              <a:buClr>
                <a:schemeClr val="dk1"/>
              </a:buClr>
              <a:buSzPts val="2200"/>
              <a:buFont typeface="Arial"/>
              <a:buNone/>
            </a:pP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Parents are strongly encouraged to communicate directly with school if they have queries or concerns.</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4"/>
          <p:cNvSpPr txBox="1"/>
          <p:nvPr/>
        </p:nvSpPr>
        <p:spPr>
          <a:xfrm>
            <a:off x="467544" y="692696"/>
            <a:ext cx="8353425" cy="550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Polite Reminders</a:t>
            </a:r>
            <a:endParaRPr/>
          </a:p>
          <a:p>
            <a:pPr marL="0" marR="0" lvl="0" indent="0" algn="l" rtl="0">
              <a:lnSpc>
                <a:spcPct val="100000"/>
              </a:lnSpc>
              <a:spcBef>
                <a:spcPts val="0"/>
              </a:spcBef>
              <a:spcAft>
                <a:spcPts val="0"/>
              </a:spcAft>
              <a:buClr>
                <a:schemeClr val="dk1"/>
              </a:buClr>
              <a:buSzPts val="4000"/>
              <a:buFont typeface="Arial"/>
              <a:buNone/>
            </a:pPr>
            <a:endParaRPr sz="4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We are unable to give out sweets/treats for birthdays etc. </a:t>
            </a:r>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We ask that party invitations are given out by parents at the end of the school so that questions can be directed to them and learning time can be maximised.</a:t>
            </a:r>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We are unable to give out lists of children in classes/year groups due to safeguarding/GDPR purposes.</a:t>
            </a:r>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All emails must be directed to staff using the school office email address. They will then be passed to the relevant staff.</a:t>
            </a:r>
            <a:endParaRPr sz="2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5"/>
          <p:cNvSpPr txBox="1"/>
          <p:nvPr/>
        </p:nvSpPr>
        <p:spPr>
          <a:xfrm>
            <a:off x="467544" y="476672"/>
            <a:ext cx="8353425" cy="71096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Communication</a:t>
            </a:r>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If you have </a:t>
            </a:r>
            <a:r>
              <a:rPr lang="en-US" sz="2000" b="1" i="0" u="none" strike="noStrike" cap="none">
                <a:solidFill>
                  <a:schemeClr val="dk1"/>
                </a:solidFill>
                <a:latin typeface="Arial"/>
                <a:ea typeface="Arial"/>
                <a:cs typeface="Arial"/>
                <a:sym typeface="Arial"/>
              </a:rPr>
              <a:t>any</a:t>
            </a:r>
            <a:r>
              <a:rPr lang="en-US" sz="2000" b="0" i="0" u="none" strike="noStrike" cap="none">
                <a:solidFill>
                  <a:schemeClr val="dk1"/>
                </a:solidFill>
                <a:latin typeface="Arial"/>
                <a:ea typeface="Arial"/>
                <a:cs typeface="Arial"/>
                <a:sym typeface="Arial"/>
              </a:rPr>
              <a:t> questions or concerns regarding your child’s education please ring the office to either get clarification or make an appointment with the class teacher. All information regarding upcoming school events can be found on the calendar on the school website. </a:t>
            </a:r>
            <a:endParaRPr/>
          </a:p>
          <a:p>
            <a:pPr marL="0" marR="0" lvl="0" indent="0" algn="ctr" rtl="0">
              <a:lnSpc>
                <a:spcPct val="100000"/>
              </a:lnSpc>
              <a:spcBef>
                <a:spcPts val="0"/>
              </a:spcBef>
              <a:spcAft>
                <a:spcPts val="0"/>
              </a:spcAft>
              <a:buClr>
                <a:schemeClr val="dk1"/>
              </a:buClr>
              <a:buSzPts val="2000"/>
              <a:buFont typeface="Arial"/>
              <a:buNone/>
            </a:pPr>
            <a:endParaRPr sz="2000" b="1"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Website – </a:t>
            </a:r>
            <a:r>
              <a:rPr lang="en-US" sz="20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www.brackenwood-juniors.wirral.sch.uk</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Twitter - </a:t>
            </a:r>
            <a:r>
              <a:rPr lang="en-US" sz="2000" b="1" i="0" u="none" strike="noStrike" cap="none">
                <a:solidFill>
                  <a:srgbClr val="0070C0"/>
                </a:solidFill>
                <a:latin typeface="Arial"/>
                <a:ea typeface="Arial"/>
                <a:cs typeface="Arial"/>
                <a:sym typeface="Arial"/>
              </a:rPr>
              <a:t>@BrackenwoodJ</a:t>
            </a:r>
            <a:endParaRPr sz="2000" b="1"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Text Messages</a:t>
            </a:r>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Week ahead emails </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Half-termly Newsletters</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Telephone:- 0151 608 3001</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Paperless system – All letters will now be sent via email. Copies of all letters are also on the school website. If you require a paper copy there will be some letters available in the entrance to school. Please ensure the office have up to date email addresses.</a:t>
            </a:r>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 descr="Oak Trees_part of logo_CMYK-01"/>
          <p:cNvPicPr preferRelativeResize="0"/>
          <p:nvPr/>
        </p:nvPicPr>
        <p:blipFill rotWithShape="1">
          <a:blip r:embed="rId3">
            <a:alphaModFix/>
          </a:blip>
          <a:srcRect/>
          <a:stretch/>
        </p:blipFill>
        <p:spPr>
          <a:xfrm>
            <a:off x="6588125" y="1196975"/>
            <a:ext cx="1797050" cy="2085975"/>
          </a:xfrm>
          <a:prstGeom prst="rect">
            <a:avLst/>
          </a:prstGeom>
          <a:noFill/>
          <a:ln>
            <a:noFill/>
          </a:ln>
        </p:spPr>
      </p:pic>
      <p:sp>
        <p:nvSpPr>
          <p:cNvPr id="463" name="Google Shape;463;p3"/>
          <p:cNvSpPr txBox="1"/>
          <p:nvPr/>
        </p:nvSpPr>
        <p:spPr>
          <a:xfrm>
            <a:off x="395287" y="404812"/>
            <a:ext cx="8353425" cy="75247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11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Oak Trees Multi Academy Trust</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Our MAT partner schools:- </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Stanton Road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Egremont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Great Meols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Church Drive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Greasby Junior School (22-23)</a:t>
            </a:r>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Brackenwood Junior School has been part of the Oak Trees Multi Academy Trust since January 2021.  We attend various events with our partner schools including:</a:t>
            </a:r>
            <a:endParaRPr sz="1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chemeClr val="dk1"/>
              </a:solidFill>
              <a:latin typeface="Arial"/>
              <a:ea typeface="Arial"/>
              <a:cs typeface="Arial"/>
              <a:sym typeface="Arial"/>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MAT Sports Festival</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MAT Science Event</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MAT Cross-country race</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AmaSing</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Unilever project</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Theme weeks (Black History Week, STEM week)</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Oak Trees Challenge</a:t>
            </a:r>
            <a:endParaRPr/>
          </a:p>
          <a:p>
            <a:pPr marL="0" marR="0" lvl="0" indent="0" algn="ctr" rtl="0">
              <a:lnSpc>
                <a:spcPct val="100000"/>
              </a:lnSpc>
              <a:spcBef>
                <a:spcPts val="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CEO – Mr Tony Lacey</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School Improvement Partner – Adrian Martin</a:t>
            </a:r>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00"/>
              <a:buFont typeface="Arial"/>
              <a:buNone/>
            </a:pPr>
            <a:endParaRPr sz="6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a:solidFill>
                <a:schemeClr val="dk1"/>
              </a:solidFill>
              <a:latin typeface="Arial"/>
              <a:ea typeface="Arial"/>
              <a:cs typeface="Arial"/>
              <a:sym typeface="Arial"/>
            </a:endParaRPr>
          </a:p>
        </p:txBody>
      </p:sp>
      <p:pic>
        <p:nvPicPr>
          <p:cNvPr id="464" name="Google Shape;464;p3"/>
          <p:cNvPicPr preferRelativeResize="0"/>
          <p:nvPr/>
        </p:nvPicPr>
        <p:blipFill rotWithShape="1">
          <a:blip r:embed="rId4">
            <a:alphaModFix/>
          </a:blip>
          <a:srcRect/>
          <a:stretch/>
        </p:blipFill>
        <p:spPr>
          <a:xfrm>
            <a:off x="1042987" y="1196975"/>
            <a:ext cx="1509712" cy="1655762"/>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
          <p:cNvSpPr txBox="1">
            <a:spLocks noGrp="1"/>
          </p:cNvSpPr>
          <p:nvPr>
            <p:ph type="body" idx="1"/>
          </p:nvPr>
        </p:nvSpPr>
        <p:spPr>
          <a:xfrm>
            <a:off x="755650" y="1125537"/>
            <a:ext cx="7848600" cy="53276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3200"/>
              <a:buFont typeface="Noto Sans Symbols"/>
              <a:buNone/>
            </a:pPr>
            <a:r>
              <a:rPr lang="en-US" sz="4000" b="1" i="0" u="none">
                <a:solidFill>
                  <a:srgbClr val="404040"/>
                </a:solidFill>
                <a:latin typeface="Arial"/>
                <a:ea typeface="Arial"/>
                <a:cs typeface="Arial"/>
                <a:sym typeface="Arial"/>
              </a:rPr>
              <a:t>Vision and Values</a:t>
            </a:r>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Trebuchet MS"/>
                <a:ea typeface="Trebuchet MS"/>
                <a:cs typeface="Trebuchet MS"/>
                <a:sym typeface="Trebuchet MS"/>
              </a:rPr>
              <a:t> </a:t>
            </a:r>
            <a:r>
              <a:rPr lang="en-US" sz="2200" b="1" i="0" u="sng">
                <a:solidFill>
                  <a:srgbClr val="404040"/>
                </a:solidFill>
                <a:latin typeface="Arial"/>
                <a:ea typeface="Arial"/>
                <a:cs typeface="Arial"/>
                <a:sym typeface="Arial"/>
              </a:rPr>
              <a:t>Our Vision</a:t>
            </a:r>
            <a:endParaRPr sz="2200" b="0" i="0" u="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‘We believe in the power and potential of people’</a:t>
            </a:r>
            <a:endParaRPr sz="2200" b="0" i="0" u="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sng">
                <a:solidFill>
                  <a:srgbClr val="404040"/>
                </a:solidFill>
                <a:latin typeface="Arial"/>
                <a:ea typeface="Arial"/>
                <a:cs typeface="Arial"/>
                <a:sym typeface="Arial"/>
              </a:rPr>
              <a:t>Our Mission/Values</a:t>
            </a:r>
            <a:endParaRPr sz="2200" b="0" i="0" u="none">
              <a:solidFill>
                <a:srgbClr val="40404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C</a:t>
            </a:r>
            <a:r>
              <a:rPr lang="en-US" sz="2200" b="0" i="0" u="none">
                <a:solidFill>
                  <a:srgbClr val="404040"/>
                </a:solidFill>
                <a:latin typeface="Arial"/>
                <a:ea typeface="Arial"/>
                <a:cs typeface="Arial"/>
                <a:sym typeface="Arial"/>
              </a:rPr>
              <a:t>o-operate and collaborate</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A</a:t>
            </a:r>
            <a:r>
              <a:rPr lang="en-US" sz="2200" b="0" i="0" u="none">
                <a:solidFill>
                  <a:srgbClr val="404040"/>
                </a:solidFill>
                <a:latin typeface="Arial"/>
                <a:ea typeface="Arial"/>
                <a:cs typeface="Arial"/>
                <a:sym typeface="Arial"/>
              </a:rPr>
              <a:t>chieve excellence for all</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R</a:t>
            </a:r>
            <a:r>
              <a:rPr lang="en-US" sz="2200" b="0" i="0" u="none">
                <a:solidFill>
                  <a:srgbClr val="404040"/>
                </a:solidFill>
                <a:latin typeface="Arial"/>
                <a:ea typeface="Arial"/>
                <a:cs typeface="Arial"/>
                <a:sym typeface="Arial"/>
              </a:rPr>
              <a:t>aise aspirations and inspire imaginations</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E</a:t>
            </a:r>
            <a:r>
              <a:rPr lang="en-US" sz="2200" b="0" i="0" u="none">
                <a:solidFill>
                  <a:srgbClr val="404040"/>
                </a:solidFill>
                <a:latin typeface="Arial"/>
                <a:ea typeface="Arial"/>
                <a:cs typeface="Arial"/>
                <a:sym typeface="Arial"/>
              </a:rPr>
              <a:t>xplore new interests and new ideas</a:t>
            </a:r>
            <a:endParaRPr/>
          </a:p>
          <a:p>
            <a:pPr marL="342900" marR="0" lvl="0" indent="-231140" algn="l" rtl="0">
              <a:spcBef>
                <a:spcPts val="1000"/>
              </a:spcBef>
              <a:spcAft>
                <a:spcPts val="0"/>
              </a:spcAft>
              <a:buClr>
                <a:schemeClr val="accent1"/>
              </a:buClr>
              <a:buSzPts val="1760"/>
              <a:buFont typeface="Noto Sans Symbols"/>
              <a:buNone/>
            </a:pPr>
            <a:endParaRPr sz="2200" b="0" i="0" u="none">
              <a:solidFill>
                <a:srgbClr val="404040"/>
              </a:solidFill>
              <a:latin typeface="Arial"/>
              <a:ea typeface="Arial"/>
              <a:cs typeface="Arial"/>
              <a:sym typeface="Arial"/>
            </a:endParaRPr>
          </a:p>
        </p:txBody>
      </p:sp>
      <p:pic>
        <p:nvPicPr>
          <p:cNvPr id="470" name="Google Shape;470;p4" descr="Oak Trees_part of logo_CMYK-01"/>
          <p:cNvPicPr preferRelativeResize="0"/>
          <p:nvPr/>
        </p:nvPicPr>
        <p:blipFill rotWithShape="1">
          <a:blip r:embed="rId3">
            <a:alphaModFix/>
          </a:blip>
          <a:srcRect/>
          <a:stretch/>
        </p:blipFill>
        <p:spPr>
          <a:xfrm>
            <a:off x="7107237" y="496887"/>
            <a:ext cx="1508125" cy="1751012"/>
          </a:xfrm>
          <a:prstGeom prst="rect">
            <a:avLst/>
          </a:prstGeom>
          <a:noFill/>
          <a:ln>
            <a:noFill/>
          </a:ln>
        </p:spPr>
      </p:pic>
      <p:pic>
        <p:nvPicPr>
          <p:cNvPr id="471" name="Google Shape;471;p4"/>
          <p:cNvPicPr preferRelativeResize="0"/>
          <p:nvPr/>
        </p:nvPicPr>
        <p:blipFill rotWithShape="1">
          <a:blip r:embed="rId4">
            <a:alphaModFix/>
          </a:blip>
          <a:srcRect/>
          <a:stretch/>
        </p:blipFill>
        <p:spPr>
          <a:xfrm>
            <a:off x="755650" y="620712"/>
            <a:ext cx="1439862" cy="1717675"/>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
          <p:cNvSpPr txBox="1"/>
          <p:nvPr/>
        </p:nvSpPr>
        <p:spPr>
          <a:xfrm>
            <a:off x="395287" y="981075"/>
            <a:ext cx="8353425"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478" name="Google Shape;478;p5"/>
          <p:cNvSpPr txBox="1"/>
          <p:nvPr/>
        </p:nvSpPr>
        <p:spPr>
          <a:xfrm>
            <a:off x="395287" y="1643062"/>
            <a:ext cx="8353425" cy="4494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Executive Headteacher: </a:t>
            </a:r>
            <a:r>
              <a:rPr lang="en-US" sz="2200" b="0" i="0" u="none">
                <a:solidFill>
                  <a:schemeClr val="dk1"/>
                </a:solidFill>
                <a:latin typeface="Arial"/>
                <a:ea typeface="Arial"/>
                <a:cs typeface="Arial"/>
                <a:sym typeface="Arial"/>
              </a:rPr>
              <a:t>Mrs C Arnold</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Deputy Head/SENDco</a:t>
            </a:r>
            <a:r>
              <a:rPr lang="en-US" sz="2200" b="0" i="0" u="none">
                <a:solidFill>
                  <a:schemeClr val="dk1"/>
                </a:solidFill>
                <a:latin typeface="Arial"/>
                <a:ea typeface="Arial"/>
                <a:cs typeface="Arial"/>
                <a:sym typeface="Arial"/>
              </a:rPr>
              <a:t>: Miss R Fry</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Assistant Head</a:t>
            </a:r>
            <a:r>
              <a:rPr lang="en-US" sz="2200" b="0" i="0" u="none">
                <a:solidFill>
                  <a:schemeClr val="dk1"/>
                </a:solidFill>
                <a:latin typeface="Arial"/>
                <a:ea typeface="Arial"/>
                <a:cs typeface="Arial"/>
                <a:sym typeface="Arial"/>
              </a:rPr>
              <a:t>: Mrs S Lees (maternity leave)</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Senior Leader/SENDco: </a:t>
            </a:r>
            <a:r>
              <a:rPr lang="en-US" sz="2200" b="0" i="0" u="none">
                <a:solidFill>
                  <a:schemeClr val="dk1"/>
                </a:solidFill>
                <a:latin typeface="Arial"/>
                <a:ea typeface="Arial"/>
                <a:cs typeface="Arial"/>
                <a:sym typeface="Arial"/>
              </a:rPr>
              <a:t>Mrs C Balmer</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Office Staff:-</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Mrs E Nicol (School Business Manager)</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Mrs J Johnson </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Mrs S Jadeja</a:t>
            </a:r>
            <a:endParaRPr/>
          </a:p>
        </p:txBody>
      </p:sp>
      <p:sp>
        <p:nvSpPr>
          <p:cNvPr id="479" name="Google Shape;479;p5"/>
          <p:cNvSpPr txBox="1"/>
          <p:nvPr/>
        </p:nvSpPr>
        <p:spPr>
          <a:xfrm>
            <a:off x="1116012" y="319087"/>
            <a:ext cx="6911975" cy="1292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Who’s Who?</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
          <p:cNvSpPr txBox="1"/>
          <p:nvPr/>
        </p:nvSpPr>
        <p:spPr>
          <a:xfrm>
            <a:off x="395287" y="995362"/>
            <a:ext cx="8353425"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486" name="Google Shape;486;p6"/>
          <p:cNvSpPr txBox="1"/>
          <p:nvPr/>
        </p:nvSpPr>
        <p:spPr>
          <a:xfrm>
            <a:off x="1116012" y="1717675"/>
            <a:ext cx="71280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3200"/>
              <a:buFont typeface="Arial"/>
              <a:buNone/>
            </a:pPr>
            <a:endParaRPr sz="3200" b="1" i="0" u="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sng">
                <a:solidFill>
                  <a:schemeClr val="dk1"/>
                </a:solidFill>
                <a:latin typeface="Arial"/>
                <a:ea typeface="Arial"/>
                <a:cs typeface="Arial"/>
                <a:sym typeface="Arial"/>
              </a:rPr>
              <a:t>Year 4 Staff</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Teachers - Miss McKinney; Mrs Tasker; Mrs Kavanagh</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Teaching Assistants - Mrs Jump; Mrs Jones</a:t>
            </a:r>
            <a:endParaRPr>
              <a:solidFill>
                <a:schemeClr val="dk1"/>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
          <p:cNvSpPr txBox="1"/>
          <p:nvPr/>
        </p:nvSpPr>
        <p:spPr>
          <a:xfrm>
            <a:off x="395287" y="404812"/>
            <a:ext cx="8353425" cy="560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Times of Day</a:t>
            </a:r>
            <a:endParaRPr/>
          </a:p>
          <a:p>
            <a:pPr marL="0" marR="0" lvl="0" indent="0" algn="ctr" rtl="0">
              <a:lnSpc>
                <a:spcPct val="100000"/>
              </a:lnSpc>
              <a:spcBef>
                <a:spcPts val="0"/>
              </a:spcBef>
              <a:spcAft>
                <a:spcPts val="0"/>
              </a:spcAft>
              <a:buClr>
                <a:schemeClr val="dk1"/>
              </a:buClr>
              <a:buSzPts val="3600"/>
              <a:buFont typeface="Arial"/>
              <a:buNone/>
            </a:pPr>
            <a:endParaRPr sz="3600" b="1" i="0" u="sng">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8:45 – Gates Open – children enter classrooms. Maths activities on arrival</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8:55 – Registration </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After this time all children should enter via the Main Entrance and report to School Office.</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3:30 – End of school day</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All absences </a:t>
            </a:r>
            <a:r>
              <a:rPr lang="en-US" sz="2200" b="0" i="0" u="sng">
                <a:solidFill>
                  <a:schemeClr val="dk1"/>
                </a:solidFill>
                <a:latin typeface="Arial"/>
                <a:ea typeface="Arial"/>
                <a:cs typeface="Arial"/>
                <a:sym typeface="Arial"/>
              </a:rPr>
              <a:t>must</a:t>
            </a:r>
            <a:r>
              <a:rPr lang="en-US" sz="2200" b="0" i="0" u="none">
                <a:solidFill>
                  <a:srgbClr val="00B050"/>
                </a:solidFill>
                <a:latin typeface="Arial"/>
                <a:ea typeface="Arial"/>
                <a:cs typeface="Arial"/>
                <a:sym typeface="Arial"/>
              </a:rPr>
              <a:t> </a:t>
            </a:r>
            <a:r>
              <a:rPr lang="en-US" sz="2200" b="0" i="0" u="none">
                <a:solidFill>
                  <a:schemeClr val="dk1"/>
                </a:solidFill>
                <a:latin typeface="Arial"/>
                <a:ea typeface="Arial"/>
                <a:cs typeface="Arial"/>
                <a:sym typeface="Arial"/>
              </a:rPr>
              <a:t>be reported to school office. If children are being picked up by someone else then please inform staff on the school gate or contact the school office. </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
          <p:cNvSpPr txBox="1"/>
          <p:nvPr/>
        </p:nvSpPr>
        <p:spPr>
          <a:xfrm>
            <a:off x="395287" y="404812"/>
            <a:ext cx="8353425" cy="4740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End of day arrangements</a:t>
            </a:r>
            <a:endParaRPr/>
          </a:p>
          <a:p>
            <a:pPr marL="0" marR="0" lvl="0" indent="0" algn="ctr" rtl="0">
              <a:lnSpc>
                <a:spcPct val="100000"/>
              </a:lnSpc>
              <a:spcBef>
                <a:spcPts val="0"/>
              </a:spcBef>
              <a:spcAft>
                <a:spcPts val="0"/>
              </a:spcAft>
              <a:buClr>
                <a:schemeClr val="dk1"/>
              </a:buClr>
              <a:buSzPts val="3600"/>
              <a:buFont typeface="Arial"/>
              <a:buNone/>
            </a:pPr>
            <a:endParaRPr sz="3600" b="1"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Please ensure your child is closely supervised whilst still on school premises. We ask that playground equipment is not used at the end of the school day. </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 letter has been sent home to clarify the end of day arrangements for your child/ren. Please confirm the collection arrangements for your child by </a:t>
            </a:r>
            <a:r>
              <a:rPr lang="en-US" sz="2200" b="1" i="0" u="none">
                <a:solidFill>
                  <a:schemeClr val="dk1"/>
                </a:solidFill>
                <a:latin typeface="Arial"/>
                <a:ea typeface="Arial"/>
                <a:cs typeface="Arial"/>
                <a:sym typeface="Arial"/>
              </a:rPr>
              <a:t>Friday 15</a:t>
            </a:r>
            <a:r>
              <a:rPr lang="en-US" sz="2200" b="1" i="0" u="none" baseline="30000">
                <a:solidFill>
                  <a:schemeClr val="dk1"/>
                </a:solidFill>
                <a:latin typeface="Arial"/>
                <a:ea typeface="Arial"/>
                <a:cs typeface="Arial"/>
                <a:sym typeface="Arial"/>
              </a:rPr>
              <a:t>th</a:t>
            </a:r>
            <a:r>
              <a:rPr lang="en-US" sz="2200" b="1" i="0" u="none">
                <a:solidFill>
                  <a:schemeClr val="dk1"/>
                </a:solidFill>
                <a:latin typeface="Arial"/>
                <a:ea typeface="Arial"/>
                <a:cs typeface="Arial"/>
                <a:sym typeface="Arial"/>
              </a:rPr>
              <a:t> July. </a:t>
            </a:r>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a:solidFill>
                <a:schemeClr val="dk1"/>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
          <p:cNvSpPr txBox="1"/>
          <p:nvPr/>
        </p:nvSpPr>
        <p:spPr>
          <a:xfrm>
            <a:off x="539750" y="404812"/>
            <a:ext cx="8208962" cy="61245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Attendance and Punctuality</a:t>
            </a:r>
            <a:endParaRPr/>
          </a:p>
          <a:p>
            <a:pPr marL="0" marR="0" lvl="0" indent="0" algn="ctr" rtl="0">
              <a:lnSpc>
                <a:spcPct val="100000"/>
              </a:lnSpc>
              <a:spcBef>
                <a:spcPts val="0"/>
              </a:spcBef>
              <a:spcAft>
                <a:spcPts val="0"/>
              </a:spcAft>
              <a:buClr>
                <a:schemeClr val="dk1"/>
              </a:buClr>
              <a:buSzPts val="1000"/>
              <a:buFont typeface="Arial"/>
              <a:buNone/>
            </a:pPr>
            <a:endParaRPr sz="1000" b="1"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If learners are to get the greatest benefit from their education in school, it is important that they have good attendance and arrive punctually. As learners grow and prepare for their next stages of education and employment they need to see good attendance and punctuality as important qualities that are valued by others and employers. At Brackenwood Juniors, we will do all that we can to encourage good attendance and punctuality. Where learners are not conforming to our high expectations for attendance and punctuality we will put into place effective strategies to bring about improvement.</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We discourage parents from withdrawing their children from school during term time. If leave of absence is required due to possible exceptional circumstances, parents must complete an absence form, which can be obtained from the school office.</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We encourage pupils to arrive promptly to school: activities are set out for pupils to complete from 8:45am.</a:t>
            </a:r>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a:solidFill>
                <a:schemeClr val="dk1"/>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_united_future">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2515</Words>
  <Application>Microsoft Office PowerPoint</Application>
  <PresentationFormat>On-screen Show (4:3)</PresentationFormat>
  <Paragraphs>283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25</vt:i4>
      </vt:variant>
    </vt:vector>
  </HeadingPairs>
  <TitlesOfParts>
    <vt:vector size="47" baseType="lpstr">
      <vt:lpstr>Arial</vt:lpstr>
      <vt:lpstr>Noto Sans Symbols</vt:lpstr>
      <vt:lpstr>Trebuchet MS</vt:lpstr>
      <vt:lpstr>Verdana</vt:lpstr>
      <vt:lpstr>1_Facet</vt:lpstr>
      <vt:lpstr>2_Facet</vt:lpstr>
      <vt:lpstr>a_united_future</vt:lpstr>
      <vt:lpstr>Facet</vt:lpstr>
      <vt:lpstr>3_Facet</vt:lpstr>
      <vt:lpstr>4_Facet</vt:lpstr>
      <vt:lpstr>5_Facet</vt:lpstr>
      <vt:lpstr>6_Facet</vt:lpstr>
      <vt:lpstr>7_Facet</vt:lpstr>
      <vt:lpstr>8_Facet</vt:lpstr>
      <vt:lpstr>9_Facet</vt:lpstr>
      <vt:lpstr>10_Facet</vt:lpstr>
      <vt:lpstr>11_Facet</vt:lpstr>
      <vt:lpstr>12_Facet</vt:lpstr>
      <vt:lpstr>13_Facet</vt:lpstr>
      <vt:lpstr>14_Facet</vt:lpstr>
      <vt:lpstr>15_Facet</vt:lpstr>
      <vt:lpstr>16_Facet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Behaviour</vt:lpstr>
      <vt:lpstr>Behaviour</vt:lpstr>
      <vt:lpstr>    Medical and SEN concerns</vt:lpstr>
      <vt:lpstr>PowerPoint Presentation</vt:lpstr>
      <vt:lpstr>PowerPoint Presentation</vt:lpstr>
      <vt:lpstr>PE Days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Haworth</dc:creator>
  <cp:lastModifiedBy>L Tasker</cp:lastModifiedBy>
  <cp:revision>1</cp:revision>
  <dcterms:created xsi:type="dcterms:W3CDTF">1999-12-02T05:36:26Z</dcterms:created>
  <dcterms:modified xsi:type="dcterms:W3CDTF">2022-07-12T15:02:35Z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ies>
</file>