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jHu0/H0aqcHsDqwtIK3IzMjqFX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598ab0e0c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5598ab0e0c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25598ab0e0c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5598ab0e0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5598ab0e0c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25598ab0e0c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6ea4b0902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6ea4b0902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56ea4b0902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5598ab0e0c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g25598ab0e0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GB"/>
              <a:t>What we expect of children in that year/what they need to be able to do and ways to help at home. </a:t>
            </a:r>
            <a:endParaRPr/>
          </a:p>
          <a:p>
            <a:pPr indent="0" lvl="0" marL="0" marR="0" rtl="0" algn="l">
              <a:lnSpc>
                <a:spcPct val="100000"/>
              </a:lnSpc>
              <a:spcBef>
                <a:spcPts val="0"/>
              </a:spcBef>
              <a:spcAft>
                <a:spcPts val="0"/>
              </a:spcAft>
              <a:buClr>
                <a:schemeClr val="dk1"/>
              </a:buClr>
              <a:buSzPts val="1200"/>
              <a:buFont typeface="Calibri"/>
              <a:buNone/>
            </a:pPr>
            <a:r>
              <a:t/>
            </a:r>
            <a:endParaRPr i="1"/>
          </a:p>
          <a:p>
            <a:pPr indent="0" lvl="0" marL="0" marR="0" rtl="0" algn="l">
              <a:lnSpc>
                <a:spcPct val="100000"/>
              </a:lnSpc>
              <a:spcBef>
                <a:spcPts val="0"/>
              </a:spcBef>
              <a:spcAft>
                <a:spcPts val="0"/>
              </a:spcAft>
              <a:buClr>
                <a:schemeClr val="dk1"/>
              </a:buClr>
              <a:buSzPts val="1200"/>
              <a:buFont typeface="Calibri"/>
              <a:buNone/>
            </a:pPr>
            <a:r>
              <a:rPr i="1" lang="en-GB"/>
              <a:t>E.g. </a:t>
            </a:r>
            <a:endParaRPr/>
          </a:p>
          <a:p>
            <a:pPr indent="0" lvl="0" marL="0" marR="0" rtl="0" algn="l">
              <a:lnSpc>
                <a:spcPct val="100000"/>
              </a:lnSpc>
              <a:spcBef>
                <a:spcPts val="0"/>
              </a:spcBef>
              <a:spcAft>
                <a:spcPts val="0"/>
              </a:spcAft>
              <a:buClr>
                <a:schemeClr val="dk1"/>
              </a:buClr>
              <a:buSzPts val="1200"/>
              <a:buFont typeface="Calibri"/>
              <a:buNone/>
            </a:pPr>
            <a:r>
              <a:rPr i="1" lang="en-GB"/>
              <a:t>Y3 might talk about the importance of becoming more independent and being able to get changed quickly in preparation for their swimming lessons. You might also talk about the Times Tables Test in Y4 and how they can start to help prepare their children while they are in Y3.</a:t>
            </a:r>
            <a:endParaRPr/>
          </a:p>
        </p:txBody>
      </p:sp>
      <p:sp>
        <p:nvSpPr>
          <p:cNvPr id="126" name="Google Shape;1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Explain that children will be discouraged from accessing their water bottles during teacher inputs. </a:t>
            </a:r>
            <a:endParaRPr/>
          </a:p>
        </p:txBody>
      </p:sp>
      <p:sp>
        <p:nvSpPr>
          <p:cNvPr id="134" name="Google Shape;13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5710cf7eb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5710cf7eb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Explain that this may be subject to change.</a:t>
            </a:r>
            <a:endParaRPr/>
          </a:p>
        </p:txBody>
      </p:sp>
      <p:sp>
        <p:nvSpPr>
          <p:cNvPr id="142" name="Google Shape;142;g25710cf7eb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Explain that this may be subject to change.</a:t>
            </a:r>
            <a:endParaRPr/>
          </a:p>
        </p:txBody>
      </p:sp>
      <p:sp>
        <p:nvSpPr>
          <p:cNvPr id="152" name="Google Shape;15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5183188" y="987425"/>
            <a:ext cx="6172200" cy="4873625"/>
          </a:xfrm>
          <a:prstGeom prst="rect">
            <a:avLst/>
          </a:prstGeom>
          <a:noFill/>
          <a:ln>
            <a:noFill/>
          </a:ln>
        </p:spPr>
      </p:sp>
      <p:sp>
        <p:nvSpPr>
          <p:cNvPr id="68" name="Google Shape;68;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10497672" y="-12700"/>
            <a:ext cx="1613366" cy="1412875"/>
          </a:xfrm>
          <a:prstGeom prst="rect">
            <a:avLst/>
          </a:prstGeom>
          <a:noFill/>
          <a:ln>
            <a:noFill/>
          </a:ln>
        </p:spPr>
      </p:sp>
      <p:sp>
        <p:nvSpPr>
          <p:cNvPr id="89" name="Google Shape;89;p1"/>
          <p:cNvSpPr txBox="1"/>
          <p:nvPr/>
        </p:nvSpPr>
        <p:spPr>
          <a:xfrm>
            <a:off x="3700462" y="1638300"/>
            <a:ext cx="5114925" cy="3785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rPr b="1" i="0" lang="en-GB" sz="8000" u="none" cap="none" strike="noStrike">
                <a:solidFill>
                  <a:schemeClr val="dk1"/>
                </a:solidFill>
                <a:latin typeface="Calibri"/>
                <a:ea typeface="Calibri"/>
                <a:cs typeface="Calibri"/>
                <a:sym typeface="Calibri"/>
              </a:rPr>
              <a:t>WELCOME 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0"/>
              <a:buFont typeface="Arial"/>
              <a:buNone/>
            </a:pPr>
            <a:r>
              <a:rPr b="1" i="0" lang="en-GB" sz="8000" u="none" cap="none" strike="noStrike">
                <a:solidFill>
                  <a:schemeClr val="dk1"/>
                </a:solidFill>
                <a:latin typeface="Calibri"/>
                <a:ea typeface="Calibri"/>
                <a:cs typeface="Calibri"/>
                <a:sym typeface="Calibri"/>
              </a:rPr>
              <a:t>YEAR 3</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a:off x="111000" y="0"/>
            <a:ext cx="1613375" cy="1848582"/>
          </a:xfrm>
          <a:prstGeom prst="rect">
            <a:avLst/>
          </a:prstGeom>
          <a:no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p:nvPr/>
        </p:nvSpPr>
        <p:spPr>
          <a:xfrm>
            <a:off x="10497672" y="-12700"/>
            <a:ext cx="1613366" cy="1412875"/>
          </a:xfrm>
          <a:prstGeom prst="rect">
            <a:avLst/>
          </a:prstGeom>
          <a:noFill/>
          <a:ln>
            <a:noFill/>
          </a:ln>
        </p:spPr>
      </p:sp>
      <p:sp>
        <p:nvSpPr>
          <p:cNvPr id="164" name="Google Shape;164;p6"/>
          <p:cNvSpPr txBox="1"/>
          <p:nvPr/>
        </p:nvSpPr>
        <p:spPr>
          <a:xfrm>
            <a:off x="1482435" y="533399"/>
            <a:ext cx="8645100" cy="6064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Assessment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Reading</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Children will be assesse</a:t>
            </a:r>
            <a:r>
              <a:rPr lang="en-GB" sz="1800">
                <a:solidFill>
                  <a:schemeClr val="dk1"/>
                </a:solidFill>
                <a:latin typeface="Calibri"/>
                <a:ea typeface="Calibri"/>
                <a:cs typeface="Calibri"/>
                <a:sym typeface="Calibri"/>
              </a:rPr>
              <a:t>d</a:t>
            </a:r>
            <a:r>
              <a:rPr b="0" i="0" lang="en-GB" sz="1800" u="none" cap="none" strike="noStrike">
                <a:solidFill>
                  <a:schemeClr val="dk1"/>
                </a:solidFill>
                <a:latin typeface="Calibri"/>
                <a:ea typeface="Calibri"/>
                <a:cs typeface="Calibri"/>
                <a:sym typeface="Calibri"/>
              </a:rPr>
              <a:t> within the first few weeks to determine their reading ages and phonics ability.</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From this, children will be given reading books appropriate to their ability. Extra support may be given for children who require further phonics support through RWI and interventions.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Termly Assessments</a:t>
            </a:r>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Allows us to monitor progress and adapt our teaching for future lessons to ensure gaps. Children are then identified if further support is required. These are fed back through Parents Evenings.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6"/>
          <p:cNvSpPr/>
          <p:nvPr/>
        </p:nvSpPr>
        <p:spPr>
          <a:xfrm>
            <a:off x="111000" y="0"/>
            <a:ext cx="1233000" cy="1413000"/>
          </a:xfrm>
          <a:prstGeom prst="rect">
            <a:avLst/>
          </a:prstGeom>
          <a:no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p:nvPr/>
        </p:nvSpPr>
        <p:spPr>
          <a:xfrm>
            <a:off x="10497672" y="-12700"/>
            <a:ext cx="1613366" cy="1412875"/>
          </a:xfrm>
          <a:prstGeom prst="rect">
            <a:avLst/>
          </a:prstGeom>
          <a:noFill/>
          <a:ln>
            <a:noFill/>
          </a:ln>
        </p:spPr>
      </p:sp>
      <p:sp>
        <p:nvSpPr>
          <p:cNvPr id="171" name="Google Shape;171;p10"/>
          <p:cNvSpPr txBox="1"/>
          <p:nvPr/>
        </p:nvSpPr>
        <p:spPr>
          <a:xfrm>
            <a:off x="3109912" y="533399"/>
            <a:ext cx="59721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Oak Trees Challenge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p10"/>
          <p:cNvSpPr/>
          <p:nvPr/>
        </p:nvSpPr>
        <p:spPr>
          <a:xfrm>
            <a:off x="111000" y="0"/>
            <a:ext cx="1233000" cy="1413000"/>
          </a:xfrm>
          <a:prstGeom prst="rect">
            <a:avLst/>
          </a:prstGeom>
          <a:noFill/>
          <a:ln>
            <a:noFill/>
          </a:ln>
        </p:spPr>
      </p:sp>
      <p:pic>
        <p:nvPicPr>
          <p:cNvPr id="173" name="Google Shape;173;p10"/>
          <p:cNvPicPr preferRelativeResize="0"/>
          <p:nvPr/>
        </p:nvPicPr>
        <p:blipFill rotWithShape="1">
          <a:blip r:embed="rId3">
            <a:alphaModFix/>
          </a:blip>
          <a:srcRect b="5545" l="823" r="0" t="3998"/>
          <a:stretch/>
        </p:blipFill>
        <p:spPr>
          <a:xfrm>
            <a:off x="903325" y="1503000"/>
            <a:ext cx="10582099" cy="512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8"/>
          <p:cNvSpPr/>
          <p:nvPr/>
        </p:nvSpPr>
        <p:spPr>
          <a:xfrm>
            <a:off x="10497672" y="-12700"/>
            <a:ext cx="1613366" cy="1412875"/>
          </a:xfrm>
          <a:prstGeom prst="rect">
            <a:avLst/>
          </a:prstGeom>
          <a:noFill/>
          <a:ln>
            <a:noFill/>
          </a:ln>
        </p:spPr>
      </p:sp>
      <p:sp>
        <p:nvSpPr>
          <p:cNvPr id="179" name="Google Shape;179;p8"/>
          <p:cNvSpPr txBox="1"/>
          <p:nvPr/>
        </p:nvSpPr>
        <p:spPr>
          <a:xfrm>
            <a:off x="3109912" y="533399"/>
            <a:ext cx="5972100" cy="21851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Trips and Visits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Autumn Term-History Stone Age to Iron Age</a:t>
            </a:r>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Spring Term-Philharmonic Liverpool</a:t>
            </a:r>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Summer Term –Liverpool World Museum</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8"/>
          <p:cNvSpPr/>
          <p:nvPr/>
        </p:nvSpPr>
        <p:spPr>
          <a:xfrm>
            <a:off x="111000" y="0"/>
            <a:ext cx="1613375" cy="1848582"/>
          </a:xfrm>
          <a:prstGeom prst="rect">
            <a:avLst/>
          </a:prstGeom>
          <a:noFill/>
          <a:ln>
            <a:noFill/>
          </a:ln>
        </p:spPr>
      </p:sp>
      <p:pic>
        <p:nvPicPr>
          <p:cNvPr id="181" name="Google Shape;181;p8"/>
          <p:cNvPicPr preferRelativeResize="0"/>
          <p:nvPr/>
        </p:nvPicPr>
        <p:blipFill rotWithShape="1">
          <a:blip r:embed="rId3">
            <a:alphaModFix/>
          </a:blip>
          <a:srcRect b="0" l="0" r="0" t="0"/>
          <a:stretch/>
        </p:blipFill>
        <p:spPr>
          <a:xfrm>
            <a:off x="653071" y="2164574"/>
            <a:ext cx="4913681" cy="3125177"/>
          </a:xfrm>
          <a:prstGeom prst="rect">
            <a:avLst/>
          </a:prstGeom>
          <a:noFill/>
          <a:ln>
            <a:noFill/>
          </a:ln>
        </p:spPr>
      </p:pic>
      <p:pic>
        <p:nvPicPr>
          <p:cNvPr id="182" name="Google Shape;182;p8"/>
          <p:cNvPicPr preferRelativeResize="0"/>
          <p:nvPr/>
        </p:nvPicPr>
        <p:blipFill rotWithShape="1">
          <a:blip r:embed="rId4">
            <a:alphaModFix/>
          </a:blip>
          <a:srcRect b="0" l="0" r="0" t="0"/>
          <a:stretch/>
        </p:blipFill>
        <p:spPr>
          <a:xfrm>
            <a:off x="6576587" y="2164574"/>
            <a:ext cx="4756431" cy="3146839"/>
          </a:xfrm>
          <a:prstGeom prst="rect">
            <a:avLst/>
          </a:prstGeom>
          <a:noFill/>
          <a:ln>
            <a:noFill/>
          </a:ln>
        </p:spPr>
      </p:pic>
      <p:pic>
        <p:nvPicPr>
          <p:cNvPr id="183" name="Google Shape;183;p8"/>
          <p:cNvPicPr preferRelativeResize="0"/>
          <p:nvPr/>
        </p:nvPicPr>
        <p:blipFill rotWithShape="1">
          <a:blip r:embed="rId5">
            <a:alphaModFix/>
          </a:blip>
          <a:srcRect b="0" l="0" r="0" t="0"/>
          <a:stretch/>
        </p:blipFill>
        <p:spPr>
          <a:xfrm>
            <a:off x="3658257" y="4708623"/>
            <a:ext cx="4382495" cy="21493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7"/>
          <p:cNvSpPr/>
          <p:nvPr/>
        </p:nvSpPr>
        <p:spPr>
          <a:xfrm>
            <a:off x="10497672" y="-12700"/>
            <a:ext cx="1613366" cy="1412875"/>
          </a:xfrm>
          <a:prstGeom prst="rect">
            <a:avLst/>
          </a:prstGeom>
          <a:noFill/>
          <a:ln>
            <a:noFill/>
          </a:ln>
        </p:spPr>
      </p:sp>
      <p:sp>
        <p:nvSpPr>
          <p:cNvPr id="189" name="Google Shape;189;p7"/>
          <p:cNvSpPr txBox="1"/>
          <p:nvPr/>
        </p:nvSpPr>
        <p:spPr>
          <a:xfrm>
            <a:off x="3109912" y="533399"/>
            <a:ext cx="597217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PE Days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 name="Google Shape;190;p7"/>
          <p:cNvSpPr/>
          <p:nvPr/>
        </p:nvSpPr>
        <p:spPr>
          <a:xfrm>
            <a:off x="111000" y="0"/>
            <a:ext cx="1613375" cy="1848582"/>
          </a:xfrm>
          <a:prstGeom prst="rect">
            <a:avLst/>
          </a:prstGeom>
          <a:noFill/>
          <a:ln>
            <a:noFill/>
          </a:ln>
        </p:spPr>
      </p:sp>
      <p:sp>
        <p:nvSpPr>
          <p:cNvPr id="191" name="Google Shape;191;p7"/>
          <p:cNvSpPr txBox="1"/>
          <p:nvPr/>
        </p:nvSpPr>
        <p:spPr>
          <a:xfrm>
            <a:off x="1039090" y="1578575"/>
            <a:ext cx="100446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2800" u="none" cap="none" strike="noStrike">
                <a:solidFill>
                  <a:srgbClr val="000000"/>
                </a:solidFill>
                <a:latin typeface="Calibri"/>
                <a:ea typeface="Calibri"/>
                <a:cs typeface="Calibri"/>
                <a:sym typeface="Calibri"/>
              </a:rPr>
              <a:t>Children will bring their PE kits in to be kept in school. Year 3 will have PE on a </a:t>
            </a:r>
            <a:r>
              <a:rPr lang="en-GB" sz="2800">
                <a:latin typeface="Calibri"/>
                <a:ea typeface="Calibri"/>
                <a:cs typeface="Calibri"/>
                <a:sym typeface="Calibri"/>
              </a:rPr>
              <a:t>Monday</a:t>
            </a:r>
            <a:r>
              <a:rPr b="0" i="0" lang="en-GB" sz="2800" u="none" cap="none" strike="noStrike">
                <a:solidFill>
                  <a:srgbClr val="000000"/>
                </a:solidFill>
                <a:latin typeface="Calibri"/>
                <a:ea typeface="Calibri"/>
                <a:cs typeface="Calibri"/>
                <a:sym typeface="Calibri"/>
              </a:rPr>
              <a:t> and </a:t>
            </a:r>
            <a:r>
              <a:rPr lang="en-GB" sz="2800">
                <a:latin typeface="Calibri"/>
                <a:ea typeface="Calibri"/>
                <a:cs typeface="Calibri"/>
                <a:sym typeface="Calibri"/>
              </a:rPr>
              <a:t>Tuesday</a:t>
            </a:r>
            <a:r>
              <a:rPr b="0" i="0" lang="en-GB" sz="28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2800" u="none" cap="none" strike="noStrike">
                <a:solidFill>
                  <a:srgbClr val="000000"/>
                </a:solidFill>
                <a:latin typeface="Calibri"/>
                <a:ea typeface="Calibri"/>
                <a:cs typeface="Calibri"/>
                <a:sym typeface="Calibri"/>
              </a:rPr>
              <a:t>Kit</a:t>
            </a:r>
            <a:r>
              <a:rPr b="0" i="0" lang="en-GB" sz="2800" u="none" cap="none" strike="noStrike">
                <a:solidFill>
                  <a:srgbClr val="000000"/>
                </a:solidFill>
                <a:latin typeface="Calibri"/>
                <a:ea typeface="Calibri"/>
                <a:cs typeface="Calibri"/>
                <a:sym typeface="Calibri"/>
              </a:rPr>
              <a:t>-black/green shorts with BJS top or a plain white t-shirt. Plain jogging bottoms/leggings may be required for outdoor PE on colder days. Children can wear their school cardigans/jumpers on these days as a extra layer.</a:t>
            </a:r>
            <a:endParaRPr/>
          </a:p>
          <a:p>
            <a:pPr indent="0" lvl="0" marL="0" marR="0" rtl="0" algn="l">
              <a:lnSpc>
                <a:spcPct val="100000"/>
              </a:lnSpc>
              <a:spcBef>
                <a:spcPts val="0"/>
              </a:spcBef>
              <a:spcAft>
                <a:spcPts val="0"/>
              </a:spcAft>
              <a:buClr>
                <a:srgbClr val="000000"/>
              </a:buClr>
              <a:buSzPts val="1400"/>
              <a:buFont typeface="Arial"/>
              <a:buNone/>
            </a:pPr>
            <a:r>
              <a:t/>
            </a:r>
            <a:endParaRPr b="0" i="0" sz="2800" u="none" cap="none" strike="noStrike">
              <a:solidFill>
                <a:srgbClr val="000000"/>
              </a:solidFill>
              <a:latin typeface="Calibri"/>
              <a:ea typeface="Calibri"/>
              <a:cs typeface="Calibri"/>
              <a:sym typeface="Calibri"/>
            </a:endParaRPr>
          </a:p>
        </p:txBody>
      </p:sp>
      <p:pic>
        <p:nvPicPr>
          <p:cNvPr id="192" name="Google Shape;192;p7"/>
          <p:cNvPicPr preferRelativeResize="0"/>
          <p:nvPr/>
        </p:nvPicPr>
        <p:blipFill>
          <a:blip r:embed="rId3">
            <a:alphaModFix/>
          </a:blip>
          <a:stretch>
            <a:fillRect/>
          </a:stretch>
        </p:blipFill>
        <p:spPr>
          <a:xfrm>
            <a:off x="10304400" y="4729950"/>
            <a:ext cx="1673800" cy="1673800"/>
          </a:xfrm>
          <a:prstGeom prst="rect">
            <a:avLst/>
          </a:prstGeom>
          <a:noFill/>
          <a:ln>
            <a:noFill/>
          </a:ln>
        </p:spPr>
      </p:pic>
      <p:pic>
        <p:nvPicPr>
          <p:cNvPr id="193" name="Google Shape;193;p7"/>
          <p:cNvPicPr preferRelativeResize="0"/>
          <p:nvPr/>
        </p:nvPicPr>
        <p:blipFill>
          <a:blip r:embed="rId4">
            <a:alphaModFix/>
          </a:blip>
          <a:stretch>
            <a:fillRect/>
          </a:stretch>
        </p:blipFill>
        <p:spPr>
          <a:xfrm>
            <a:off x="4200675" y="4729950"/>
            <a:ext cx="2089450" cy="208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5598ab0e0c_0_22"/>
          <p:cNvSpPr txBox="1"/>
          <p:nvPr>
            <p:ph type="ctrTitle"/>
          </p:nvPr>
        </p:nvSpPr>
        <p:spPr>
          <a:xfrm>
            <a:off x="1524000" y="1122366"/>
            <a:ext cx="9144000" cy="663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GB"/>
              <a:t>Communication</a:t>
            </a:r>
            <a:endParaRPr/>
          </a:p>
        </p:txBody>
      </p:sp>
      <p:sp>
        <p:nvSpPr>
          <p:cNvPr id="200" name="Google Shape;200;g25598ab0e0c_0_22"/>
          <p:cNvSpPr txBox="1"/>
          <p:nvPr>
            <p:ph idx="1" type="subTitle"/>
          </p:nvPr>
        </p:nvSpPr>
        <p:spPr>
          <a:xfrm>
            <a:off x="1524000" y="2020150"/>
            <a:ext cx="9144000" cy="46089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1000"/>
              </a:spcBef>
              <a:spcAft>
                <a:spcPts val="0"/>
              </a:spcAft>
              <a:buSzPct val="117646"/>
              <a:buNone/>
            </a:pPr>
            <a:r>
              <a:rPr lang="en-GB"/>
              <a:t>Arbor Comms </a:t>
            </a:r>
            <a:endParaRPr/>
          </a:p>
          <a:p>
            <a:pPr indent="0" lvl="0" marL="0" rtl="0" algn="ctr">
              <a:lnSpc>
                <a:spcPct val="90000"/>
              </a:lnSpc>
              <a:spcBef>
                <a:spcPts val="1000"/>
              </a:spcBef>
              <a:spcAft>
                <a:spcPts val="0"/>
              </a:spcAft>
              <a:buSzPct val="117646"/>
              <a:buNone/>
            </a:pPr>
            <a:r>
              <a:rPr lang="en-GB"/>
              <a:t>Twitter</a:t>
            </a:r>
            <a:endParaRPr/>
          </a:p>
          <a:p>
            <a:pPr indent="0" lvl="0" marL="0" rtl="0" algn="ctr">
              <a:lnSpc>
                <a:spcPct val="90000"/>
              </a:lnSpc>
              <a:spcBef>
                <a:spcPts val="1000"/>
              </a:spcBef>
              <a:spcAft>
                <a:spcPts val="0"/>
              </a:spcAft>
              <a:buSzPct val="117646"/>
              <a:buNone/>
            </a:pPr>
            <a:r>
              <a:rPr lang="en-GB"/>
              <a:t>Open evenings</a:t>
            </a:r>
            <a:endParaRPr/>
          </a:p>
          <a:p>
            <a:pPr indent="0" lvl="0" marL="0" rtl="0" algn="ctr">
              <a:lnSpc>
                <a:spcPct val="90000"/>
              </a:lnSpc>
              <a:spcBef>
                <a:spcPts val="1000"/>
              </a:spcBef>
              <a:spcAft>
                <a:spcPts val="0"/>
              </a:spcAft>
              <a:buSzPct val="117646"/>
              <a:buNone/>
            </a:pPr>
            <a:r>
              <a:rPr lang="en-GB"/>
              <a:t>Email/call/come in to speak to staff - teacher, phase leaders, headteacher</a:t>
            </a:r>
            <a:endParaRPr/>
          </a:p>
          <a:p>
            <a:pPr indent="0" lvl="0" marL="0" rtl="0" algn="ctr">
              <a:lnSpc>
                <a:spcPct val="90000"/>
              </a:lnSpc>
              <a:spcBef>
                <a:spcPts val="1000"/>
              </a:spcBef>
              <a:spcAft>
                <a:spcPts val="0"/>
              </a:spcAft>
              <a:buSzPct val="117646"/>
              <a:buNone/>
            </a:pPr>
            <a:r>
              <a:rPr lang="en-GB"/>
              <a:t>Parents evenings</a:t>
            </a:r>
            <a:endParaRPr/>
          </a:p>
          <a:p>
            <a:pPr indent="0" lvl="0" marL="0" rtl="0" algn="ctr">
              <a:lnSpc>
                <a:spcPct val="90000"/>
              </a:lnSpc>
              <a:spcBef>
                <a:spcPts val="1000"/>
              </a:spcBef>
              <a:spcAft>
                <a:spcPts val="0"/>
              </a:spcAft>
              <a:buSzPct val="117646"/>
              <a:buNone/>
            </a:pPr>
            <a:r>
              <a:rPr lang="en-GB"/>
              <a:t>Reports</a:t>
            </a:r>
            <a:endParaRPr/>
          </a:p>
          <a:p>
            <a:pPr indent="0" lvl="0" marL="0" rtl="0" algn="ctr">
              <a:lnSpc>
                <a:spcPct val="90000"/>
              </a:lnSpc>
              <a:spcBef>
                <a:spcPts val="1000"/>
              </a:spcBef>
              <a:spcAft>
                <a:spcPts val="0"/>
              </a:spcAft>
              <a:buSzPct val="117646"/>
              <a:buNone/>
            </a:pPr>
            <a:r>
              <a:rPr lang="en-GB"/>
              <a:t>Support Plans for SEND</a:t>
            </a:r>
            <a:endParaRPr/>
          </a:p>
          <a:p>
            <a:pPr indent="0" lvl="0" marL="0" rtl="0" algn="ctr">
              <a:lnSpc>
                <a:spcPct val="90000"/>
              </a:lnSpc>
              <a:spcBef>
                <a:spcPts val="1000"/>
              </a:spcBef>
              <a:spcAft>
                <a:spcPts val="0"/>
              </a:spcAft>
              <a:buSzPct val="117646"/>
              <a:buNone/>
            </a:pPr>
            <a:r>
              <a:rPr lang="en-GB"/>
              <a:t>Coffee mornings</a:t>
            </a:r>
            <a:endParaRPr/>
          </a:p>
          <a:p>
            <a:pPr indent="0" lvl="0" marL="0" rtl="0" algn="ctr">
              <a:lnSpc>
                <a:spcPct val="90000"/>
              </a:lnSpc>
              <a:spcBef>
                <a:spcPts val="1000"/>
              </a:spcBef>
              <a:spcAft>
                <a:spcPts val="0"/>
              </a:spcAft>
              <a:buSzPct val="117646"/>
              <a:buNone/>
            </a:pPr>
            <a:r>
              <a:rPr lang="en-GB"/>
              <a:t>Parent surveys</a:t>
            </a:r>
            <a:endParaRPr/>
          </a:p>
          <a:p>
            <a:pPr indent="0" lvl="0" marL="0" rtl="0" algn="ctr">
              <a:lnSpc>
                <a:spcPct val="90000"/>
              </a:lnSpc>
              <a:spcBef>
                <a:spcPts val="1000"/>
              </a:spcBef>
              <a:spcAft>
                <a:spcPts val="0"/>
              </a:spcAft>
              <a:buSzPct val="117646"/>
              <a:buNone/>
            </a:pPr>
            <a:r>
              <a:rPr lang="en-GB"/>
              <a:t>Staff on gates</a:t>
            </a:r>
            <a:endParaRPr/>
          </a:p>
          <a:p>
            <a:pPr indent="0" lvl="0" marL="0" rtl="0" algn="ctr">
              <a:lnSpc>
                <a:spcPct val="90000"/>
              </a:lnSpc>
              <a:spcBef>
                <a:spcPts val="1000"/>
              </a:spcBef>
              <a:spcAft>
                <a:spcPts val="0"/>
              </a:spcAft>
              <a:buSzPct val="117646"/>
              <a:buNone/>
            </a:pPr>
            <a:r>
              <a:rPr lang="en-GB"/>
              <a:t>Certificates</a:t>
            </a:r>
            <a:endParaRPr/>
          </a:p>
          <a:p>
            <a:pPr indent="0" lvl="0" marL="0" rtl="0" algn="ctr">
              <a:lnSpc>
                <a:spcPct val="90000"/>
              </a:lnSpc>
              <a:spcBef>
                <a:spcPts val="1000"/>
              </a:spcBef>
              <a:spcAft>
                <a:spcPts val="0"/>
              </a:spcAft>
              <a:buSzPct val="117646"/>
              <a:buNone/>
            </a:pPr>
            <a:r>
              <a:rPr lang="en-GB"/>
              <a:t>Message home </a:t>
            </a:r>
            <a:endParaRPr/>
          </a:p>
          <a:p>
            <a:pPr indent="0" lvl="0" marL="0" rtl="0" algn="ctr">
              <a:lnSpc>
                <a:spcPct val="90000"/>
              </a:lnSpc>
              <a:spcBef>
                <a:spcPts val="1000"/>
              </a:spcBef>
              <a:spcAft>
                <a:spcPts val="0"/>
              </a:spcAft>
              <a:buSzPct val="117646"/>
              <a:buNone/>
            </a:pPr>
            <a:r>
              <a:rPr lang="en-GB"/>
              <a:t>Week ahead</a:t>
            </a:r>
            <a:endParaRPr/>
          </a:p>
          <a:p>
            <a:pPr indent="0" lvl="0" marL="0" rtl="0" algn="ctr">
              <a:lnSpc>
                <a:spcPct val="90000"/>
              </a:lnSpc>
              <a:spcBef>
                <a:spcPts val="1000"/>
              </a:spcBef>
              <a:spcAft>
                <a:spcPts val="0"/>
              </a:spcAft>
              <a:buSzPct val="117646"/>
              <a:buNone/>
            </a:pPr>
            <a:r>
              <a:rPr lang="en-GB"/>
              <a:t>Weekly news</a:t>
            </a:r>
            <a:endParaRPr/>
          </a:p>
          <a:p>
            <a:pPr indent="0" lvl="0" marL="0" rtl="0" algn="ctr">
              <a:lnSpc>
                <a:spcPct val="90000"/>
              </a:lnSpc>
              <a:spcBef>
                <a:spcPts val="1000"/>
              </a:spcBef>
              <a:spcAft>
                <a:spcPts val="0"/>
              </a:spcAft>
              <a:buSzPct val="117646"/>
              <a:buNone/>
            </a:pPr>
            <a:r>
              <a:t/>
            </a:r>
            <a:endParaRPr/>
          </a:p>
        </p:txBody>
      </p:sp>
      <p:sp>
        <p:nvSpPr>
          <p:cNvPr id="201" name="Google Shape;201;g25598ab0e0c_0_22"/>
          <p:cNvSpPr/>
          <p:nvPr/>
        </p:nvSpPr>
        <p:spPr>
          <a:xfrm>
            <a:off x="111000" y="0"/>
            <a:ext cx="1613375" cy="1848582"/>
          </a:xfrm>
          <a:prstGeom prst="rect">
            <a:avLst/>
          </a:prstGeom>
          <a:noFill/>
          <a:ln>
            <a:noFill/>
          </a:ln>
        </p:spPr>
      </p:sp>
      <p:sp>
        <p:nvSpPr>
          <p:cNvPr id="202" name="Google Shape;202;g25598ab0e0c_0_22"/>
          <p:cNvSpPr/>
          <p:nvPr/>
        </p:nvSpPr>
        <p:spPr>
          <a:xfrm>
            <a:off x="10497672" y="-12700"/>
            <a:ext cx="1613365" cy="1412873"/>
          </a:xfrm>
          <a:prstGeom prst="rect">
            <a:avLst/>
          </a:prstGeom>
          <a:no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5598ab0e0c_0_13"/>
          <p:cNvSpPr txBox="1"/>
          <p:nvPr>
            <p:ph type="ctrTitle"/>
          </p:nvPr>
        </p:nvSpPr>
        <p:spPr>
          <a:xfrm>
            <a:off x="1524000" y="542819"/>
            <a:ext cx="9144000" cy="1146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GB"/>
              <a:t>Homework/ parental support</a:t>
            </a:r>
            <a:endParaRPr/>
          </a:p>
        </p:txBody>
      </p:sp>
      <p:sp>
        <p:nvSpPr>
          <p:cNvPr id="209" name="Google Shape;209;g25598ab0e0c_0_13"/>
          <p:cNvSpPr txBox="1"/>
          <p:nvPr>
            <p:ph idx="1" type="subTitle"/>
          </p:nvPr>
        </p:nvSpPr>
        <p:spPr>
          <a:xfrm>
            <a:off x="1524000" y="2572098"/>
            <a:ext cx="9144000" cy="3546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400"/>
              <a:buNone/>
            </a:pPr>
            <a:r>
              <a:rPr lang="en-GB"/>
              <a:t>Homework expectations – under development following the Homework survey</a:t>
            </a:r>
            <a:endParaRPr/>
          </a:p>
          <a:p>
            <a:pPr indent="0" lvl="0" marL="0" rtl="0" algn="ctr">
              <a:lnSpc>
                <a:spcPct val="90000"/>
              </a:lnSpc>
              <a:spcBef>
                <a:spcPts val="1000"/>
              </a:spcBef>
              <a:spcAft>
                <a:spcPts val="0"/>
              </a:spcAft>
              <a:buSzPts val="2400"/>
              <a:buNone/>
            </a:pPr>
            <a:r>
              <a:rPr lang="en-GB"/>
              <a:t>Reading - phonics </a:t>
            </a:r>
            <a:endParaRPr/>
          </a:p>
          <a:p>
            <a:pPr indent="0" lvl="0" marL="0" rtl="0" algn="ctr">
              <a:lnSpc>
                <a:spcPct val="90000"/>
              </a:lnSpc>
              <a:spcBef>
                <a:spcPts val="1000"/>
              </a:spcBef>
              <a:spcAft>
                <a:spcPts val="0"/>
              </a:spcAft>
              <a:buSzPts val="2400"/>
              <a:buNone/>
            </a:pPr>
            <a:r>
              <a:rPr lang="en-GB"/>
              <a:t>Parent reading volunteers (can sign up in the hall)</a:t>
            </a:r>
            <a:endParaRPr/>
          </a:p>
          <a:p>
            <a:pPr indent="0" lvl="0" marL="0" rtl="0" algn="ctr">
              <a:lnSpc>
                <a:spcPct val="90000"/>
              </a:lnSpc>
              <a:spcBef>
                <a:spcPts val="1000"/>
              </a:spcBef>
              <a:spcAft>
                <a:spcPts val="0"/>
              </a:spcAft>
              <a:buSzPts val="2400"/>
              <a:buNone/>
            </a:pPr>
            <a:r>
              <a:rPr lang="en-GB"/>
              <a:t>Parent helpers </a:t>
            </a:r>
            <a:endParaRPr/>
          </a:p>
          <a:p>
            <a:pPr indent="0" lvl="0" marL="0" rtl="0" algn="ctr">
              <a:lnSpc>
                <a:spcPct val="90000"/>
              </a:lnSpc>
              <a:spcBef>
                <a:spcPts val="1000"/>
              </a:spcBef>
              <a:spcAft>
                <a:spcPts val="0"/>
              </a:spcAft>
              <a:buSzPts val="2400"/>
              <a:buNone/>
            </a:pPr>
            <a:r>
              <a:rPr lang="en-GB"/>
              <a:t>Twitter etc (can sign up in the hall with AS)</a:t>
            </a:r>
            <a:endParaRPr/>
          </a:p>
          <a:p>
            <a:pPr indent="0" lvl="0" marL="0" rtl="0" algn="ctr">
              <a:lnSpc>
                <a:spcPct val="90000"/>
              </a:lnSpc>
              <a:spcBef>
                <a:spcPts val="1000"/>
              </a:spcBef>
              <a:spcAft>
                <a:spcPts val="0"/>
              </a:spcAft>
              <a:buSzPts val="2400"/>
              <a:buNone/>
            </a:pPr>
            <a:r>
              <a:rPr lang="en-GB"/>
              <a:t>Parent Gov vacancy (will be advertised in Sept)</a:t>
            </a:r>
            <a:endParaRPr/>
          </a:p>
          <a:p>
            <a:pPr indent="0" lvl="0" marL="0" rtl="0" algn="ctr">
              <a:lnSpc>
                <a:spcPct val="90000"/>
              </a:lnSpc>
              <a:spcBef>
                <a:spcPts val="1000"/>
              </a:spcBef>
              <a:spcAft>
                <a:spcPts val="0"/>
              </a:spcAft>
              <a:buSzPts val="2400"/>
              <a:buNone/>
            </a:pPr>
            <a:r>
              <a:t/>
            </a:r>
            <a:endParaRPr/>
          </a:p>
        </p:txBody>
      </p:sp>
      <p:sp>
        <p:nvSpPr>
          <p:cNvPr id="210" name="Google Shape;210;g25598ab0e0c_0_13"/>
          <p:cNvSpPr/>
          <p:nvPr/>
        </p:nvSpPr>
        <p:spPr>
          <a:xfrm>
            <a:off x="111000" y="0"/>
            <a:ext cx="1613375" cy="1848582"/>
          </a:xfrm>
          <a:prstGeom prst="rect">
            <a:avLst/>
          </a:prstGeom>
          <a:noFill/>
          <a:ln>
            <a:noFill/>
          </a:ln>
        </p:spPr>
      </p:sp>
      <p:sp>
        <p:nvSpPr>
          <p:cNvPr id="211" name="Google Shape;211;g25598ab0e0c_0_13"/>
          <p:cNvSpPr/>
          <p:nvPr/>
        </p:nvSpPr>
        <p:spPr>
          <a:xfrm>
            <a:off x="10497672" y="-12700"/>
            <a:ext cx="1613365" cy="1412873"/>
          </a:xfrm>
          <a:prstGeom prst="rect">
            <a:avLst/>
          </a:prstGeom>
          <a:no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9"/>
          <p:cNvSpPr/>
          <p:nvPr/>
        </p:nvSpPr>
        <p:spPr>
          <a:xfrm>
            <a:off x="10497672" y="-12700"/>
            <a:ext cx="1613366" cy="1412875"/>
          </a:xfrm>
          <a:prstGeom prst="rect">
            <a:avLst/>
          </a:prstGeom>
          <a:noFill/>
          <a:ln>
            <a:noFill/>
          </a:ln>
        </p:spPr>
      </p:sp>
      <p:sp>
        <p:nvSpPr>
          <p:cNvPr id="217" name="Google Shape;217;p9"/>
          <p:cNvSpPr txBox="1"/>
          <p:nvPr/>
        </p:nvSpPr>
        <p:spPr>
          <a:xfrm>
            <a:off x="1724374" y="533400"/>
            <a:ext cx="8773200" cy="511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Extra-Curricular Activities, Sports and Events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1" lang="en-GB" sz="2800" u="sng" cap="none" strike="noStrike">
                <a:solidFill>
                  <a:schemeClr val="dk1"/>
                </a:solidFill>
                <a:latin typeface="Calibri"/>
                <a:ea typeface="Calibri"/>
                <a:cs typeface="Calibri"/>
                <a:sym typeface="Calibri"/>
              </a:rPr>
              <a:t>Wake and Shake</a:t>
            </a:r>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Calibri"/>
                <a:ea typeface="Calibri"/>
                <a:cs typeface="Calibri"/>
                <a:sym typeface="Calibri"/>
              </a:rPr>
              <a:t>8.30 am Tuesday, Thursday and Friday via the main entrance </a:t>
            </a:r>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9"/>
          <p:cNvSpPr/>
          <p:nvPr/>
        </p:nvSpPr>
        <p:spPr>
          <a:xfrm>
            <a:off x="111000" y="0"/>
            <a:ext cx="1613375" cy="1848582"/>
          </a:xfrm>
          <a:prstGeom prst="rect">
            <a:avLst/>
          </a:prstGeom>
          <a:noFill/>
          <a:ln>
            <a:noFill/>
          </a:ln>
        </p:spPr>
      </p:sp>
      <p:pic>
        <p:nvPicPr>
          <p:cNvPr id="219" name="Google Shape;219;p9"/>
          <p:cNvPicPr preferRelativeResize="0"/>
          <p:nvPr/>
        </p:nvPicPr>
        <p:blipFill rotWithShape="1">
          <a:blip r:embed="rId3">
            <a:alphaModFix/>
          </a:blip>
          <a:srcRect b="0" l="0" r="0" t="0"/>
          <a:stretch/>
        </p:blipFill>
        <p:spPr>
          <a:xfrm>
            <a:off x="3926622" y="2809324"/>
            <a:ext cx="4368799" cy="3276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5"/>
          <p:cNvSpPr/>
          <p:nvPr/>
        </p:nvSpPr>
        <p:spPr>
          <a:xfrm>
            <a:off x="10497672" y="-12700"/>
            <a:ext cx="1613366" cy="1412875"/>
          </a:xfrm>
          <a:prstGeom prst="rect">
            <a:avLst/>
          </a:prstGeom>
          <a:noFill/>
          <a:ln>
            <a:noFill/>
          </a:ln>
        </p:spPr>
      </p:sp>
      <p:sp>
        <p:nvSpPr>
          <p:cNvPr id="225" name="Google Shape;225;p25"/>
          <p:cNvSpPr txBox="1"/>
          <p:nvPr/>
        </p:nvSpPr>
        <p:spPr>
          <a:xfrm>
            <a:off x="224590" y="533400"/>
            <a:ext cx="11646568" cy="787904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Extra-Curricular Activities, Sports and Events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1" lang="en-GB" sz="2800" u="sng" cap="none" strike="noStrike">
                <a:solidFill>
                  <a:schemeClr val="dk1"/>
                </a:solidFill>
                <a:latin typeface="Calibri"/>
                <a:ea typeface="Calibri"/>
                <a:cs typeface="Calibri"/>
                <a:sym typeface="Calibri"/>
              </a:rPr>
              <a:t>Clubs</a:t>
            </a:r>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GB" sz="2000" u="none" cap="none" strike="noStrike">
                <a:solidFill>
                  <a:schemeClr val="dk1"/>
                </a:solidFill>
                <a:latin typeface="Calibri"/>
                <a:ea typeface="Calibri"/>
                <a:cs typeface="Calibri"/>
                <a:sym typeface="Calibri"/>
              </a:rPr>
              <a:t>This year, we were awarded the School Games Gold Mark for our commitment and dedication to sports. This includes our PE provision, commitment to keeping healthy and active during the school day as well as clubs and events.</a:t>
            </a:r>
            <a:endParaRPr/>
          </a:p>
          <a:p>
            <a:pPr indent="0" lvl="0" marL="0" marR="0" rtl="0" algn="l">
              <a:lnSpc>
                <a:spcPct val="100000"/>
              </a:lnSpc>
              <a:spcBef>
                <a:spcPts val="0"/>
              </a:spcBef>
              <a:spcAft>
                <a:spcPts val="0"/>
              </a:spcAft>
              <a:buClr>
                <a:srgbClr val="000000"/>
              </a:buClr>
              <a:buSzPts val="2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GB" sz="2000" u="none" cap="none" strike="noStrike">
                <a:solidFill>
                  <a:schemeClr val="dk1"/>
                </a:solidFill>
                <a:latin typeface="Calibri"/>
                <a:ea typeface="Calibri"/>
                <a:cs typeface="Calibri"/>
                <a:sym typeface="Calibri"/>
              </a:rPr>
              <a:t>From September, Activity for All will be running a number of after school clubs. For Autumn Term, they will offer Tag Rugby, Football for Year 3/4 and Year 5/6  and Girls Squad.  Girls Squad is a National Programme run by the FA to encourage girls to become more involved in sports. </a:t>
            </a:r>
            <a:endParaRPr/>
          </a:p>
          <a:p>
            <a:pPr indent="0" lvl="0" marL="0" marR="0" rtl="0" algn="l">
              <a:lnSpc>
                <a:spcPct val="100000"/>
              </a:lnSpc>
              <a:spcBef>
                <a:spcPts val="0"/>
              </a:spcBef>
              <a:spcAft>
                <a:spcPts val="0"/>
              </a:spcAft>
              <a:buClr>
                <a:srgbClr val="000000"/>
              </a:buClr>
              <a:buSzPts val="2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 name="Google Shape;226;p25"/>
          <p:cNvSpPr/>
          <p:nvPr/>
        </p:nvSpPr>
        <p:spPr>
          <a:xfrm>
            <a:off x="111000" y="0"/>
            <a:ext cx="1613375" cy="1848582"/>
          </a:xfrm>
          <a:prstGeom prst="rect">
            <a:avLst/>
          </a:prstGeom>
          <a:noFill/>
          <a:ln>
            <a:noFill/>
          </a:ln>
        </p:spPr>
      </p:sp>
      <p:pic>
        <p:nvPicPr>
          <p:cNvPr id="227" name="Google Shape;227;p25"/>
          <p:cNvPicPr preferRelativeResize="0"/>
          <p:nvPr/>
        </p:nvPicPr>
        <p:blipFill rotWithShape="1">
          <a:blip r:embed="rId3">
            <a:alphaModFix/>
          </a:blip>
          <a:srcRect b="0" l="0" r="0" t="0"/>
          <a:stretch/>
        </p:blipFill>
        <p:spPr>
          <a:xfrm>
            <a:off x="10583402" y="5445129"/>
            <a:ext cx="1401346" cy="1412871"/>
          </a:xfrm>
          <a:prstGeom prst="rect">
            <a:avLst/>
          </a:prstGeom>
          <a:noFill/>
          <a:ln>
            <a:noFill/>
          </a:ln>
        </p:spPr>
      </p:pic>
      <p:pic>
        <p:nvPicPr>
          <p:cNvPr id="228" name="Google Shape;228;p25"/>
          <p:cNvPicPr preferRelativeResize="0"/>
          <p:nvPr/>
        </p:nvPicPr>
        <p:blipFill rotWithShape="1">
          <a:blip r:embed="rId4">
            <a:alphaModFix/>
          </a:blip>
          <a:srcRect b="0" l="0" r="0" t="0"/>
          <a:stretch/>
        </p:blipFill>
        <p:spPr>
          <a:xfrm>
            <a:off x="224590" y="4472920"/>
            <a:ext cx="4010585" cy="23720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p:nvPr/>
        </p:nvSpPr>
        <p:spPr>
          <a:xfrm>
            <a:off x="10497672" y="-12700"/>
            <a:ext cx="1613366" cy="1412875"/>
          </a:xfrm>
          <a:prstGeom prst="rect">
            <a:avLst/>
          </a:prstGeom>
          <a:noFill/>
          <a:ln>
            <a:noFill/>
          </a:ln>
        </p:spPr>
      </p:sp>
      <p:sp>
        <p:nvSpPr>
          <p:cNvPr id="234" name="Google Shape;234;p26"/>
          <p:cNvSpPr txBox="1"/>
          <p:nvPr/>
        </p:nvSpPr>
        <p:spPr>
          <a:xfrm>
            <a:off x="224589" y="533400"/>
            <a:ext cx="11518231" cy="94179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Extra-Curricular Activities, Sports and Events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1" lang="en-GB" sz="2800" u="sng" cap="none" strike="noStrike">
                <a:solidFill>
                  <a:schemeClr val="dk1"/>
                </a:solidFill>
                <a:latin typeface="Calibri"/>
                <a:ea typeface="Calibri"/>
                <a:cs typeface="Calibri"/>
                <a:sym typeface="Calibri"/>
              </a:rPr>
              <a:t>Events and Competitions</a:t>
            </a:r>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Calibri"/>
                <a:ea typeface="Calibri"/>
                <a:cs typeface="Calibri"/>
                <a:sym typeface="Calibri"/>
              </a:rPr>
              <a:t>As part of our commitment to sports, children are given the opportunity to get involved in events, tournaments and competitions outside of school.</a:t>
            </a:r>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Calibri"/>
                <a:ea typeface="Calibri"/>
                <a:cs typeface="Calibri"/>
                <a:sym typeface="Calibri"/>
              </a:rPr>
              <a:t>These events cater for all abilities including non-active children, SEN children, girls as well as competitive sports such as football tournaments. This year, we have been lucky enough to take part in Futsal, Cross Country, Bowling, Quick Cricket, Tag Rugby and Football amongst others.</a:t>
            </a:r>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Calibri"/>
                <a:ea typeface="Calibri"/>
                <a:cs typeface="Calibri"/>
                <a:sym typeface="Calibri"/>
              </a:rPr>
              <a:t>Children are invited to participate based on the nature of the events and its target audience via Arbor Comms. </a:t>
            </a:r>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26"/>
          <p:cNvSpPr/>
          <p:nvPr/>
        </p:nvSpPr>
        <p:spPr>
          <a:xfrm>
            <a:off x="111000" y="0"/>
            <a:ext cx="1613375" cy="1848582"/>
          </a:xfrm>
          <a:prstGeom prst="rect">
            <a:avLst/>
          </a:prstGeom>
          <a:no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7"/>
          <p:cNvPicPr preferRelativeResize="0"/>
          <p:nvPr/>
        </p:nvPicPr>
        <p:blipFill rotWithShape="1">
          <a:blip r:embed="rId3">
            <a:alphaModFix/>
          </a:blip>
          <a:srcRect b="0" l="0" r="0" t="0"/>
          <a:stretch/>
        </p:blipFill>
        <p:spPr>
          <a:xfrm>
            <a:off x="0" y="0"/>
            <a:ext cx="4154905" cy="2924053"/>
          </a:xfrm>
          <a:prstGeom prst="rect">
            <a:avLst/>
          </a:prstGeom>
          <a:noFill/>
          <a:ln>
            <a:noFill/>
          </a:ln>
        </p:spPr>
      </p:pic>
      <p:pic>
        <p:nvPicPr>
          <p:cNvPr id="241" name="Google Shape;241;p27"/>
          <p:cNvPicPr preferRelativeResize="0"/>
          <p:nvPr/>
        </p:nvPicPr>
        <p:blipFill rotWithShape="1">
          <a:blip r:embed="rId4">
            <a:alphaModFix/>
          </a:blip>
          <a:srcRect b="0" l="0" r="0" t="0"/>
          <a:stretch/>
        </p:blipFill>
        <p:spPr>
          <a:xfrm>
            <a:off x="6057044" y="0"/>
            <a:ext cx="6134956" cy="3210373"/>
          </a:xfrm>
          <a:prstGeom prst="rect">
            <a:avLst/>
          </a:prstGeom>
          <a:noFill/>
          <a:ln>
            <a:noFill/>
          </a:ln>
        </p:spPr>
      </p:pic>
      <p:pic>
        <p:nvPicPr>
          <p:cNvPr id="242" name="Google Shape;242;p27"/>
          <p:cNvPicPr preferRelativeResize="0"/>
          <p:nvPr/>
        </p:nvPicPr>
        <p:blipFill rotWithShape="1">
          <a:blip r:embed="rId5">
            <a:alphaModFix/>
          </a:blip>
          <a:srcRect b="0" l="0" r="0" t="0"/>
          <a:stretch/>
        </p:blipFill>
        <p:spPr>
          <a:xfrm>
            <a:off x="122386" y="3042848"/>
            <a:ext cx="4545868" cy="3336860"/>
          </a:xfrm>
          <a:prstGeom prst="rect">
            <a:avLst/>
          </a:prstGeom>
          <a:noFill/>
          <a:ln>
            <a:noFill/>
          </a:ln>
        </p:spPr>
      </p:pic>
      <p:pic>
        <p:nvPicPr>
          <p:cNvPr id="243" name="Google Shape;243;p27"/>
          <p:cNvPicPr preferRelativeResize="0"/>
          <p:nvPr/>
        </p:nvPicPr>
        <p:blipFill rotWithShape="1">
          <a:blip r:embed="rId6">
            <a:alphaModFix/>
          </a:blip>
          <a:srcRect b="0" l="0" r="0" t="0"/>
          <a:stretch/>
        </p:blipFill>
        <p:spPr>
          <a:xfrm>
            <a:off x="8038520" y="2924053"/>
            <a:ext cx="4153480" cy="2896004"/>
          </a:xfrm>
          <a:prstGeom prst="rect">
            <a:avLst/>
          </a:prstGeom>
          <a:noFill/>
          <a:ln>
            <a:noFill/>
          </a:ln>
        </p:spPr>
      </p:pic>
      <p:pic>
        <p:nvPicPr>
          <p:cNvPr id="244" name="Google Shape;244;p27"/>
          <p:cNvPicPr preferRelativeResize="0"/>
          <p:nvPr/>
        </p:nvPicPr>
        <p:blipFill rotWithShape="1">
          <a:blip r:embed="rId7">
            <a:alphaModFix/>
          </a:blip>
          <a:srcRect b="0" l="0" r="0" t="0"/>
          <a:stretch/>
        </p:blipFill>
        <p:spPr>
          <a:xfrm>
            <a:off x="4359338" y="2576223"/>
            <a:ext cx="4036776" cy="23166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p:nvPr/>
        </p:nvSpPr>
        <p:spPr>
          <a:xfrm>
            <a:off x="10497672" y="-12700"/>
            <a:ext cx="1613366" cy="1412875"/>
          </a:xfrm>
          <a:prstGeom prst="rect">
            <a:avLst/>
          </a:prstGeom>
          <a:noFill/>
          <a:ln>
            <a:noFill/>
          </a:ln>
        </p:spPr>
      </p:sp>
      <p:sp>
        <p:nvSpPr>
          <p:cNvPr id="96" name="Google Shape;96;p2"/>
          <p:cNvSpPr txBox="1"/>
          <p:nvPr/>
        </p:nvSpPr>
        <p:spPr>
          <a:xfrm>
            <a:off x="1659119" y="693737"/>
            <a:ext cx="8550000" cy="283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sng" cap="none" strike="noStrike">
                <a:solidFill>
                  <a:schemeClr val="dk1"/>
                </a:solidFill>
                <a:latin typeface="Calibri"/>
                <a:ea typeface="Calibri"/>
                <a:cs typeface="Calibri"/>
                <a:sym typeface="Calibri"/>
              </a:rPr>
              <a:t>About me</a:t>
            </a:r>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2"/>
          <p:cNvSpPr/>
          <p:nvPr/>
        </p:nvSpPr>
        <p:spPr>
          <a:xfrm>
            <a:off x="111000" y="0"/>
            <a:ext cx="1613375" cy="1848582"/>
          </a:xfrm>
          <a:prstGeom prst="rect">
            <a:avLst/>
          </a:prstGeom>
          <a:noFill/>
          <a:ln>
            <a:noFill/>
          </a:ln>
        </p:spPr>
      </p:sp>
      <p:pic>
        <p:nvPicPr>
          <p:cNvPr id="98" name="Google Shape;98;p2"/>
          <p:cNvPicPr preferRelativeResize="0"/>
          <p:nvPr/>
        </p:nvPicPr>
        <p:blipFill rotWithShape="1">
          <a:blip r:embed="rId3">
            <a:alphaModFix/>
          </a:blip>
          <a:srcRect b="10340" l="34166" r="37250" t="38947"/>
          <a:stretch/>
        </p:blipFill>
        <p:spPr>
          <a:xfrm>
            <a:off x="4368888" y="1904000"/>
            <a:ext cx="2895600" cy="2755750"/>
          </a:xfrm>
          <a:prstGeom prst="rect">
            <a:avLst/>
          </a:prstGeom>
          <a:noFill/>
          <a:ln>
            <a:noFill/>
          </a:ln>
        </p:spPr>
      </p:pic>
      <p:pic>
        <p:nvPicPr>
          <p:cNvPr id="99" name="Google Shape;99;p2"/>
          <p:cNvPicPr preferRelativeResize="0"/>
          <p:nvPr/>
        </p:nvPicPr>
        <p:blipFill rotWithShape="1">
          <a:blip r:embed="rId4">
            <a:alphaModFix/>
          </a:blip>
          <a:srcRect b="26354" l="36081" r="42563" t="23770"/>
          <a:stretch/>
        </p:blipFill>
        <p:spPr>
          <a:xfrm>
            <a:off x="8419476" y="1904000"/>
            <a:ext cx="3463651" cy="4339501"/>
          </a:xfrm>
          <a:prstGeom prst="rect">
            <a:avLst/>
          </a:prstGeom>
          <a:noFill/>
          <a:ln>
            <a:noFill/>
          </a:ln>
        </p:spPr>
      </p:pic>
      <p:pic>
        <p:nvPicPr>
          <p:cNvPr id="100" name="Google Shape;100;p2"/>
          <p:cNvPicPr preferRelativeResize="0"/>
          <p:nvPr/>
        </p:nvPicPr>
        <p:blipFill rotWithShape="1">
          <a:blip r:embed="rId5">
            <a:alphaModFix/>
          </a:blip>
          <a:srcRect b="7369" l="34538" r="35923" t="16815"/>
          <a:stretch/>
        </p:blipFill>
        <p:spPr>
          <a:xfrm>
            <a:off x="284063" y="1904000"/>
            <a:ext cx="3151507" cy="4339501"/>
          </a:xfrm>
          <a:prstGeom prst="rect">
            <a:avLst/>
          </a:prstGeom>
          <a:noFill/>
          <a:ln>
            <a:noFill/>
          </a:ln>
        </p:spPr>
      </p:pic>
      <p:sp>
        <p:nvSpPr>
          <p:cNvPr id="101" name="Google Shape;101;p2"/>
          <p:cNvSpPr txBox="1"/>
          <p:nvPr/>
        </p:nvSpPr>
        <p:spPr>
          <a:xfrm>
            <a:off x="4159125" y="4799225"/>
            <a:ext cx="3699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Teaching Philosophy:</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Every child is  treated as an individual. I embrace/ encourage  learning  from mistakes, nobody is perfect. Building personal relationships are very important to success in the classroom.</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3"/>
          <p:cNvSpPr txBox="1"/>
          <p:nvPr/>
        </p:nvSpPr>
        <p:spPr>
          <a:xfrm>
            <a:off x="2290713" y="1772238"/>
            <a:ext cx="7192651"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GB" sz="6600" u="none" cap="none" strike="noStrike">
                <a:solidFill>
                  <a:srgbClr val="000000"/>
                </a:solidFill>
                <a:latin typeface="Arial"/>
                <a:ea typeface="Arial"/>
                <a:cs typeface="Arial"/>
                <a:sym typeface="Arial"/>
              </a:rPr>
              <a:t>Questions</a:t>
            </a:r>
            <a:endParaRPr b="0" i="0" sz="1400" u="none" cap="none" strike="noStrike">
              <a:solidFill>
                <a:srgbClr val="000000"/>
              </a:solidFill>
              <a:latin typeface="Arial"/>
              <a:ea typeface="Arial"/>
              <a:cs typeface="Arial"/>
              <a:sym typeface="Arial"/>
            </a:endParaRPr>
          </a:p>
        </p:txBody>
      </p:sp>
      <p:sp>
        <p:nvSpPr>
          <p:cNvPr id="250" name="Google Shape;250;p23"/>
          <p:cNvSpPr/>
          <p:nvPr/>
        </p:nvSpPr>
        <p:spPr>
          <a:xfrm>
            <a:off x="111000" y="0"/>
            <a:ext cx="1613375" cy="1848582"/>
          </a:xfrm>
          <a:prstGeom prst="rect">
            <a:avLst/>
          </a:prstGeom>
          <a:noFill/>
          <a:ln>
            <a:noFill/>
          </a:ln>
        </p:spPr>
      </p:sp>
      <p:sp>
        <p:nvSpPr>
          <p:cNvPr id="251" name="Google Shape;251;p23"/>
          <p:cNvSpPr/>
          <p:nvPr/>
        </p:nvSpPr>
        <p:spPr>
          <a:xfrm>
            <a:off x="10497672" y="-12700"/>
            <a:ext cx="1613366" cy="1412875"/>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56ea4b0902_0_18"/>
          <p:cNvSpPr txBox="1"/>
          <p:nvPr/>
        </p:nvSpPr>
        <p:spPr>
          <a:xfrm>
            <a:off x="426850" y="693725"/>
            <a:ext cx="10467600" cy="628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sng" cap="none" strike="noStrike">
                <a:solidFill>
                  <a:schemeClr val="dk1"/>
                </a:solidFill>
                <a:latin typeface="Calibri"/>
                <a:ea typeface="Calibri"/>
                <a:cs typeface="Calibri"/>
                <a:sym typeface="Calibri"/>
              </a:rPr>
              <a:t>About me continued</a:t>
            </a:r>
            <a:r>
              <a:rPr b="1" lang="en-GB" sz="3200" u="sng">
                <a:solidFill>
                  <a:schemeClr val="dk1"/>
                </a:solidFill>
                <a:latin typeface="Calibri"/>
                <a:ea typeface="Calibri"/>
                <a:cs typeface="Calibri"/>
                <a:sym typeface="Calibri"/>
              </a:rPr>
              <a:t>…</a:t>
            </a:r>
            <a:endParaRPr b="1" sz="3200" u="sng">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sz="3200" u="sng">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I have taught for 8 years across year 1, 2, 3 and 5</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I enjoy working with technology</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Love to play sports and support Liverpool</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I love to read, go on days out with my family and walk my dog</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Char char="●"/>
            </a:pPr>
            <a:r>
              <a:rPr lang="en-GB" sz="3200">
                <a:solidFill>
                  <a:schemeClr val="dk1"/>
                </a:solidFill>
                <a:latin typeface="Calibri"/>
                <a:ea typeface="Calibri"/>
                <a:cs typeface="Calibri"/>
                <a:sym typeface="Calibri"/>
              </a:rPr>
              <a:t>Enjoy exploring the world.</a:t>
            </a:r>
            <a:endParaRPr sz="3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08" name="Google Shape;108;g256ea4b0902_0_18"/>
          <p:cNvPicPr preferRelativeResize="0"/>
          <p:nvPr/>
        </p:nvPicPr>
        <p:blipFill rotWithShape="1">
          <a:blip r:embed="rId3">
            <a:alphaModFix/>
          </a:blip>
          <a:srcRect b="22844" l="38034" r="41112" t="21491"/>
          <a:stretch/>
        </p:blipFill>
        <p:spPr>
          <a:xfrm>
            <a:off x="9956375" y="3615750"/>
            <a:ext cx="2114952" cy="3028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5598ab0e0c_1_0"/>
          <p:cNvSpPr/>
          <p:nvPr/>
        </p:nvSpPr>
        <p:spPr>
          <a:xfrm>
            <a:off x="10497672" y="-12700"/>
            <a:ext cx="1613365" cy="1412873"/>
          </a:xfrm>
          <a:prstGeom prst="rect">
            <a:avLst/>
          </a:prstGeom>
          <a:noFill/>
          <a:ln>
            <a:noFill/>
          </a:ln>
        </p:spPr>
      </p:sp>
      <p:sp>
        <p:nvSpPr>
          <p:cNvPr id="114" name="Google Shape;114;g25598ab0e0c_1_0"/>
          <p:cNvSpPr txBox="1"/>
          <p:nvPr/>
        </p:nvSpPr>
        <p:spPr>
          <a:xfrm>
            <a:off x="1724375" y="319664"/>
            <a:ext cx="8550000" cy="49243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sng" cap="none" strike="noStrike">
                <a:solidFill>
                  <a:schemeClr val="dk1"/>
                </a:solidFill>
                <a:latin typeface="Calibri"/>
                <a:ea typeface="Calibri"/>
                <a:cs typeface="Calibri"/>
                <a:sym typeface="Calibri"/>
              </a:rPr>
              <a:t>Staffing:</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1" lang="en-GB" sz="2800" u="none" cap="none" strike="noStrike">
                <a:solidFill>
                  <a:schemeClr val="dk1"/>
                </a:solidFill>
                <a:latin typeface="Calibri"/>
                <a:ea typeface="Calibri"/>
                <a:cs typeface="Calibri"/>
                <a:sym typeface="Calibri"/>
              </a:rPr>
              <a:t>Teachers</a:t>
            </a:r>
            <a:endParaRPr/>
          </a:p>
          <a:p>
            <a:pPr indent="0" lvl="0" marL="0" marR="0" rtl="0" algn="ctr">
              <a:lnSpc>
                <a:spcPct val="100000"/>
              </a:lnSpc>
              <a:spcBef>
                <a:spcPts val="0"/>
              </a:spcBef>
              <a:spcAft>
                <a:spcPts val="0"/>
              </a:spcAft>
              <a:buClr>
                <a:srgbClr val="000000"/>
              </a:buClr>
              <a:buSzPts val="3200"/>
              <a:buFont typeface="Arial"/>
              <a:buNone/>
            </a:pPr>
            <a:r>
              <a:rPr b="0" i="1" lang="en-GB" sz="2800" u="none" cap="none" strike="noStrike">
                <a:solidFill>
                  <a:srgbClr val="002060"/>
                </a:solidFill>
                <a:latin typeface="Calibri"/>
                <a:ea typeface="Calibri"/>
                <a:cs typeface="Calibri"/>
                <a:sym typeface="Calibri"/>
              </a:rPr>
              <a:t>Mrs Cartner &amp; Mr Williams</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1" lang="en-GB" sz="2800" u="none" cap="none" strike="noStrike">
                <a:solidFill>
                  <a:schemeClr val="dk1"/>
                </a:solidFill>
                <a:latin typeface="Calibri"/>
                <a:ea typeface="Calibri"/>
                <a:cs typeface="Calibri"/>
                <a:sym typeface="Calibri"/>
              </a:rPr>
              <a:t>Teaching assistants</a:t>
            </a:r>
            <a:endParaRPr/>
          </a:p>
          <a:p>
            <a:pPr indent="0" lvl="0" marL="0" marR="0" rtl="0" algn="ctr">
              <a:lnSpc>
                <a:spcPct val="100000"/>
              </a:lnSpc>
              <a:spcBef>
                <a:spcPts val="0"/>
              </a:spcBef>
              <a:spcAft>
                <a:spcPts val="0"/>
              </a:spcAft>
              <a:buClr>
                <a:srgbClr val="000000"/>
              </a:buClr>
              <a:buSzPts val="3200"/>
              <a:buFont typeface="Arial"/>
              <a:buNone/>
            </a:pPr>
            <a:r>
              <a:rPr b="0" i="1" lang="en-GB" sz="2800" u="none" cap="none" strike="noStrike">
                <a:solidFill>
                  <a:srgbClr val="002060"/>
                </a:solidFill>
                <a:latin typeface="Calibri"/>
                <a:ea typeface="Calibri"/>
                <a:cs typeface="Calibri"/>
                <a:sym typeface="Calibri"/>
              </a:rPr>
              <a:t>Mrs Murphy-Jones and Mrs Jump</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g25598ab0e0c_1_0"/>
          <p:cNvSpPr/>
          <p:nvPr/>
        </p:nvSpPr>
        <p:spPr>
          <a:xfrm>
            <a:off x="111000" y="0"/>
            <a:ext cx="1613375" cy="1848582"/>
          </a:xfrm>
          <a:prstGeom prst="rect">
            <a:avLst/>
          </a:prstGeom>
          <a:no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4"/>
          <p:cNvSpPr/>
          <p:nvPr/>
        </p:nvSpPr>
        <p:spPr>
          <a:xfrm>
            <a:off x="10497672" y="-12700"/>
            <a:ext cx="1613365" cy="1412873"/>
          </a:xfrm>
          <a:prstGeom prst="rect">
            <a:avLst/>
          </a:prstGeom>
          <a:noFill/>
          <a:ln>
            <a:noFill/>
          </a:ln>
        </p:spPr>
      </p:sp>
      <p:sp>
        <p:nvSpPr>
          <p:cNvPr id="121" name="Google Shape;121;p24"/>
          <p:cNvSpPr txBox="1"/>
          <p:nvPr/>
        </p:nvSpPr>
        <p:spPr>
          <a:xfrm>
            <a:off x="1724375" y="319664"/>
            <a:ext cx="8550000" cy="71403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GB" sz="3200" u="sng" cap="none" strike="noStrike">
                <a:solidFill>
                  <a:schemeClr val="dk1"/>
                </a:solidFill>
                <a:latin typeface="Calibri"/>
                <a:ea typeface="Calibri"/>
                <a:cs typeface="Calibri"/>
                <a:sym typeface="Calibri"/>
              </a:rPr>
              <a:t>Staffing: Further Support</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chemeClr val="dk1"/>
                </a:solidFill>
                <a:latin typeface="Calibri"/>
                <a:ea typeface="Calibri"/>
                <a:cs typeface="Calibri"/>
                <a:sym typeface="Calibri"/>
              </a:rPr>
              <a:t>Phase leaders</a:t>
            </a:r>
            <a:endParaRPr/>
          </a:p>
          <a:p>
            <a:pPr indent="0" lvl="0" marL="0" marR="0" rtl="0" algn="ctr">
              <a:lnSpc>
                <a:spcPct val="100000"/>
              </a:lnSpc>
              <a:spcBef>
                <a:spcPts val="0"/>
              </a:spcBef>
              <a:spcAft>
                <a:spcPts val="0"/>
              </a:spcAft>
              <a:buNone/>
            </a:pPr>
            <a:r>
              <a:rPr b="0" i="1" lang="en-GB" sz="2800" u="none" cap="none" strike="noStrike">
                <a:solidFill>
                  <a:srgbClr val="002060"/>
                </a:solidFill>
                <a:latin typeface="Calibri"/>
                <a:ea typeface="Calibri"/>
                <a:cs typeface="Calibri"/>
                <a:sym typeface="Calibri"/>
              </a:rPr>
              <a:t>Mrs Balmer</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chemeClr val="dk1"/>
                </a:solidFill>
                <a:latin typeface="Calibri"/>
                <a:ea typeface="Calibri"/>
                <a:cs typeface="Calibri"/>
                <a:sym typeface="Calibri"/>
              </a:rPr>
              <a:t>Head teacher </a:t>
            </a:r>
            <a:endParaRPr/>
          </a:p>
          <a:p>
            <a:pPr indent="0" lvl="0" marL="0" marR="0" rtl="0" algn="ctr">
              <a:lnSpc>
                <a:spcPct val="100000"/>
              </a:lnSpc>
              <a:spcBef>
                <a:spcPts val="0"/>
              </a:spcBef>
              <a:spcAft>
                <a:spcPts val="0"/>
              </a:spcAft>
              <a:buNone/>
            </a:pPr>
            <a:r>
              <a:rPr b="0" i="1" lang="en-GB" sz="2800" u="none" cap="none" strike="noStrike">
                <a:solidFill>
                  <a:srgbClr val="002060"/>
                </a:solidFill>
                <a:latin typeface="Calibri"/>
                <a:ea typeface="Calibri"/>
                <a:cs typeface="Calibri"/>
                <a:sym typeface="Calibri"/>
              </a:rPr>
              <a:t>Mrs Fry</a:t>
            </a:r>
            <a:endParaRPr/>
          </a:p>
          <a:p>
            <a:pPr indent="0" lvl="0" marL="0" marR="0" rtl="0" algn="ctr">
              <a:lnSpc>
                <a:spcPct val="100000"/>
              </a:lnSpc>
              <a:spcBef>
                <a:spcPts val="0"/>
              </a:spcBef>
              <a:spcAft>
                <a:spcPts val="0"/>
              </a:spcAft>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chemeClr val="dk1"/>
                </a:solidFill>
                <a:latin typeface="Calibri"/>
                <a:ea typeface="Calibri"/>
                <a:cs typeface="Calibri"/>
                <a:sym typeface="Calibri"/>
              </a:rPr>
              <a:t>Pastoral</a:t>
            </a:r>
            <a:endParaRPr b="0" i="1"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rgbClr val="002060"/>
                </a:solidFill>
                <a:latin typeface="Calibri"/>
                <a:ea typeface="Calibri"/>
                <a:cs typeface="Calibri"/>
                <a:sym typeface="Calibri"/>
              </a:rPr>
              <a:t>Mrs Lockett</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chemeClr val="dk1"/>
                </a:solidFill>
                <a:latin typeface="Calibri"/>
                <a:ea typeface="Calibri"/>
                <a:cs typeface="Calibri"/>
                <a:sym typeface="Calibri"/>
              </a:rPr>
              <a:t>SENCo</a:t>
            </a:r>
            <a:endParaRPr b="0" i="1"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GB" sz="2800" u="none" cap="none" strike="noStrike">
                <a:solidFill>
                  <a:srgbClr val="002060"/>
                </a:solidFill>
                <a:latin typeface="Calibri"/>
                <a:ea typeface="Calibri"/>
                <a:cs typeface="Calibri"/>
                <a:sym typeface="Calibri"/>
              </a:rPr>
              <a:t>Mrs Balmer</a:t>
            </a:r>
            <a:endParaRPr b="0" i="1" sz="28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24"/>
          <p:cNvSpPr/>
          <p:nvPr/>
        </p:nvSpPr>
        <p:spPr>
          <a:xfrm>
            <a:off x="111000" y="0"/>
            <a:ext cx="1613375" cy="1848582"/>
          </a:xfrm>
          <a:prstGeom prst="rect">
            <a:avLst/>
          </a:prstGeom>
          <a:no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p:nvPr/>
        </p:nvSpPr>
        <p:spPr>
          <a:xfrm>
            <a:off x="10497672" y="-12700"/>
            <a:ext cx="1613366" cy="1412875"/>
          </a:xfrm>
          <a:prstGeom prst="rect">
            <a:avLst/>
          </a:prstGeom>
          <a:noFill/>
          <a:ln>
            <a:noFill/>
          </a:ln>
        </p:spPr>
      </p:sp>
      <p:sp>
        <p:nvSpPr>
          <p:cNvPr id="129" name="Google Shape;129;p5"/>
          <p:cNvSpPr txBox="1"/>
          <p:nvPr/>
        </p:nvSpPr>
        <p:spPr>
          <a:xfrm>
            <a:off x="1256675" y="1089899"/>
            <a:ext cx="9547500" cy="42472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Year Group Readiness</a:t>
            </a:r>
            <a:endParaRPr/>
          </a:p>
          <a:p>
            <a:pPr indent="0" lvl="0" marL="0" marR="0" rtl="0" algn="ctr">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GB" sz="3200" u="none" cap="none" strike="noStrike">
                <a:solidFill>
                  <a:schemeClr val="dk1"/>
                </a:solidFill>
                <a:latin typeface="Calibri"/>
                <a:ea typeface="Calibri"/>
                <a:cs typeface="Calibri"/>
                <a:sym typeface="Calibri"/>
              </a:rPr>
              <a:t>-Independence in getting changed for PE</a:t>
            </a:r>
            <a:endParaRPr/>
          </a:p>
          <a:p>
            <a:pPr indent="0" lvl="0" marL="0" marR="0" rtl="0" algn="l">
              <a:lnSpc>
                <a:spcPct val="100000"/>
              </a:lnSpc>
              <a:spcBef>
                <a:spcPts val="0"/>
              </a:spcBef>
              <a:spcAft>
                <a:spcPts val="0"/>
              </a:spcAft>
              <a:buClr>
                <a:srgbClr val="000000"/>
              </a:buClr>
              <a:buSzPts val="1800"/>
              <a:buFont typeface="Arial"/>
              <a:buNone/>
            </a:pPr>
            <a:r>
              <a:rPr b="0" i="1" lang="en-GB" sz="3200" u="none" cap="none" strike="noStrike">
                <a:solidFill>
                  <a:schemeClr val="dk1"/>
                </a:solidFill>
                <a:latin typeface="Calibri"/>
                <a:ea typeface="Calibri"/>
                <a:cs typeface="Calibri"/>
                <a:sym typeface="Calibri"/>
              </a:rPr>
              <a:t>-Tying shoe laces</a:t>
            </a:r>
            <a:endParaRPr/>
          </a:p>
          <a:p>
            <a:pPr indent="0" lvl="0" marL="0" marR="0" rtl="0" algn="l">
              <a:lnSpc>
                <a:spcPct val="100000"/>
              </a:lnSpc>
              <a:spcBef>
                <a:spcPts val="0"/>
              </a:spcBef>
              <a:spcAft>
                <a:spcPts val="0"/>
              </a:spcAft>
              <a:buClr>
                <a:srgbClr val="000000"/>
              </a:buClr>
              <a:buSzPts val="1800"/>
              <a:buFont typeface="Arial"/>
              <a:buNone/>
            </a:pPr>
            <a:r>
              <a:rPr b="0" i="1" lang="en-GB" sz="3200" u="none" cap="none" strike="noStrike">
                <a:solidFill>
                  <a:schemeClr val="dk1"/>
                </a:solidFill>
                <a:latin typeface="Calibri"/>
                <a:ea typeface="Calibri"/>
                <a:cs typeface="Calibri"/>
                <a:sym typeface="Calibri"/>
              </a:rPr>
              <a:t>-Remembering equipment-Reading Records, PE Kits </a:t>
            </a:r>
            <a:endParaRPr/>
          </a:p>
          <a:p>
            <a:pPr indent="0" lvl="0" marL="0" marR="0" rtl="0" algn="l">
              <a:lnSpc>
                <a:spcPct val="100000"/>
              </a:lnSpc>
              <a:spcBef>
                <a:spcPts val="0"/>
              </a:spcBef>
              <a:spcAft>
                <a:spcPts val="0"/>
              </a:spcAft>
              <a:buClr>
                <a:srgbClr val="000000"/>
              </a:buClr>
              <a:buSzPts val="1800"/>
              <a:buFont typeface="Arial"/>
              <a:buNone/>
            </a:pPr>
            <a:r>
              <a:rPr b="0" i="1" lang="en-GB" sz="3200" u="none" cap="none" strike="noStrike">
                <a:solidFill>
                  <a:schemeClr val="dk1"/>
                </a:solidFill>
                <a:latin typeface="Calibri"/>
                <a:ea typeface="Calibri"/>
                <a:cs typeface="Calibri"/>
                <a:sym typeface="Calibri"/>
              </a:rPr>
              <a:t>-Water bottles-sports cap, plastic over metal</a:t>
            </a:r>
            <a:endParaRPr/>
          </a:p>
          <a:p>
            <a:pPr indent="0" lvl="0" marL="0" marR="0" rtl="0" algn="l">
              <a:lnSpc>
                <a:spcPct val="100000"/>
              </a:lnSpc>
              <a:spcBef>
                <a:spcPts val="0"/>
              </a:spcBef>
              <a:spcAft>
                <a:spcPts val="0"/>
              </a:spcAft>
              <a:buClr>
                <a:srgbClr val="000000"/>
              </a:buClr>
              <a:buSzPts val="1800"/>
              <a:buFont typeface="Arial"/>
              <a:buNone/>
            </a:pPr>
            <a:r>
              <a:rPr b="0" i="1" lang="en-GB" sz="3200" u="none" cap="none" strike="noStrike">
                <a:solidFill>
                  <a:schemeClr val="dk1"/>
                </a:solidFill>
                <a:latin typeface="Calibri"/>
                <a:ea typeface="Calibri"/>
                <a:cs typeface="Calibri"/>
                <a:sym typeface="Calibri"/>
              </a:rPr>
              <a:t>-Children will be given school pencil cases. They can bring their own equipment</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id="130" name="Google Shape;130;p5"/>
          <p:cNvSpPr/>
          <p:nvPr/>
        </p:nvSpPr>
        <p:spPr>
          <a:xfrm>
            <a:off x="111000" y="0"/>
            <a:ext cx="1613375" cy="1848582"/>
          </a:xfrm>
          <a:prstGeom prst="rect">
            <a:avLst/>
          </a:prstGeom>
          <a:no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p:nvPr/>
        </p:nvSpPr>
        <p:spPr>
          <a:xfrm>
            <a:off x="10497672" y="-12700"/>
            <a:ext cx="1613366" cy="1412875"/>
          </a:xfrm>
          <a:prstGeom prst="rect">
            <a:avLst/>
          </a:prstGeom>
          <a:noFill/>
          <a:ln>
            <a:noFill/>
          </a:ln>
        </p:spPr>
      </p:sp>
      <p:sp>
        <p:nvSpPr>
          <p:cNvPr id="137" name="Google Shape;137;p4"/>
          <p:cNvSpPr txBox="1"/>
          <p:nvPr/>
        </p:nvSpPr>
        <p:spPr>
          <a:xfrm>
            <a:off x="1613375" y="365865"/>
            <a:ext cx="9246000" cy="634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Daily Routines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GB" sz="1800" u="none" cap="none" strike="noStrike">
                <a:solidFill>
                  <a:schemeClr val="dk1"/>
                </a:solidFill>
                <a:latin typeface="Calibri"/>
                <a:ea typeface="Calibri"/>
                <a:cs typeface="Calibri"/>
                <a:sym typeface="Calibri"/>
              </a:rPr>
              <a:t>8.30am</a:t>
            </a:r>
            <a:r>
              <a:rPr b="0" i="1" lang="en-GB" sz="1800" u="none" cap="none" strike="noStrike">
                <a:solidFill>
                  <a:schemeClr val="dk1"/>
                </a:solidFill>
                <a:latin typeface="Calibri"/>
                <a:ea typeface="Calibri"/>
                <a:cs typeface="Calibri"/>
                <a:sym typeface="Calibri"/>
              </a:rPr>
              <a:t>-Wake and Shake open to all in the hall via Main Entrance Monday, Tuesday, Thursday and Friday</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GB" sz="1800" u="none" cap="none" strike="noStrike">
                <a:solidFill>
                  <a:schemeClr val="dk1"/>
                </a:solidFill>
                <a:latin typeface="Calibri"/>
                <a:ea typeface="Calibri"/>
                <a:cs typeface="Calibri"/>
                <a:sym typeface="Calibri"/>
              </a:rPr>
              <a:t>8.45am-9am</a:t>
            </a:r>
            <a:r>
              <a:rPr b="0" i="1" lang="en-GB" sz="1800" u="none" cap="none" strike="noStrike">
                <a:solidFill>
                  <a:schemeClr val="dk1"/>
                </a:solidFill>
                <a:latin typeface="Calibri"/>
                <a:ea typeface="Calibri"/>
                <a:cs typeface="Calibri"/>
                <a:sym typeface="Calibri"/>
              </a:rPr>
              <a:t> Registration and Morning Activities</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Assembly or Handwriting</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chemeClr val="dk1"/>
                </a:solidFill>
                <a:latin typeface="Calibri"/>
                <a:ea typeface="Calibri"/>
                <a:cs typeface="Calibri"/>
                <a:sym typeface="Calibri"/>
              </a:rPr>
              <a:t>Morning of English, Maths and Reading</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1" lang="en-GB" sz="1800" u="none" cap="none" strike="noStrike">
                <a:solidFill>
                  <a:schemeClr val="dk1"/>
                </a:solidFill>
                <a:latin typeface="Calibri"/>
                <a:ea typeface="Calibri"/>
                <a:cs typeface="Calibri"/>
                <a:sym typeface="Calibri"/>
              </a:rPr>
              <a:t>Break</a:t>
            </a:r>
            <a:r>
              <a:rPr b="0" i="1" lang="en-GB" sz="1800" u="none" cap="none" strike="noStrike">
                <a:solidFill>
                  <a:schemeClr val="dk1"/>
                </a:solidFill>
                <a:latin typeface="Calibri"/>
                <a:ea typeface="Calibri"/>
                <a:cs typeface="Calibri"/>
                <a:sym typeface="Calibri"/>
              </a:rPr>
              <a:t>-A healthy snack can be brought in from home or purchased from canteen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1" lang="en-GB" sz="1800" u="none" cap="none" strike="noStrike">
                <a:solidFill>
                  <a:schemeClr val="dk1"/>
                </a:solidFill>
                <a:latin typeface="Calibri"/>
                <a:ea typeface="Calibri"/>
                <a:cs typeface="Calibri"/>
                <a:sym typeface="Calibri"/>
              </a:rPr>
              <a:t>Year 3 and 4 will have a separate break time at </a:t>
            </a:r>
            <a:r>
              <a:rPr b="1" i="1" lang="en-GB" sz="1800" u="none" cap="none" strike="noStrike">
                <a:solidFill>
                  <a:schemeClr val="dk1"/>
                </a:solidFill>
                <a:latin typeface="Calibri"/>
                <a:ea typeface="Calibri"/>
                <a:cs typeface="Calibri"/>
                <a:sym typeface="Calibri"/>
              </a:rPr>
              <a:t>11am</a:t>
            </a:r>
            <a:endParaRPr/>
          </a:p>
          <a:p>
            <a:pPr indent="0" lvl="0" marL="0" marR="0" rtl="0" algn="l">
              <a:lnSpc>
                <a:spcPct val="100000"/>
              </a:lnSpc>
              <a:spcBef>
                <a:spcPts val="0"/>
              </a:spcBef>
              <a:spcAft>
                <a:spcPts val="0"/>
              </a:spcAft>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1" i="1" lang="en-GB" sz="1800" u="none" cap="none" strike="noStrike">
                <a:solidFill>
                  <a:schemeClr val="dk1"/>
                </a:solidFill>
                <a:latin typeface="Calibri"/>
                <a:ea typeface="Calibri"/>
                <a:cs typeface="Calibri"/>
                <a:sym typeface="Calibri"/>
              </a:rPr>
              <a:t>Lunch 12.15pm </a:t>
            </a:r>
            <a:r>
              <a:rPr b="0" i="1" lang="en-GB" sz="1800" u="none" cap="none" strike="noStrike">
                <a:solidFill>
                  <a:schemeClr val="dk1"/>
                </a:solidFill>
                <a:latin typeface="Calibri"/>
                <a:ea typeface="Calibri"/>
                <a:cs typeface="Calibri"/>
                <a:sym typeface="Calibri"/>
              </a:rPr>
              <a:t>-Quiet Club, Play Leaders for Year 3 games Sports Ambassadors lead a variety of playground activities along with a Sports Coach</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GB" sz="1800" u="none" cap="none" strike="noStrike">
                <a:solidFill>
                  <a:schemeClr val="dk1"/>
                </a:solidFill>
                <a:latin typeface="Calibri"/>
                <a:ea typeface="Calibri"/>
                <a:cs typeface="Calibri"/>
                <a:sym typeface="Calibri"/>
              </a:rPr>
              <a:t>Quiet Club </a:t>
            </a:r>
            <a:r>
              <a:rPr b="0" i="1" lang="en-GB" sz="1800" u="none" cap="none" strike="noStrike">
                <a:solidFill>
                  <a:schemeClr val="dk1"/>
                </a:solidFill>
                <a:latin typeface="Calibri"/>
                <a:ea typeface="Calibri"/>
                <a:cs typeface="Calibri"/>
                <a:sym typeface="Calibri"/>
              </a:rPr>
              <a:t>-accessible for children who struggle during unstructured times</a:t>
            </a:r>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GB" sz="1800" u="none" cap="none" strike="noStrike">
                <a:solidFill>
                  <a:schemeClr val="dk1"/>
                </a:solidFill>
                <a:latin typeface="Calibri"/>
                <a:ea typeface="Calibri"/>
                <a:cs typeface="Calibri"/>
                <a:sym typeface="Calibri"/>
              </a:rPr>
              <a:t>Afternoons</a:t>
            </a:r>
            <a:r>
              <a:rPr b="0" i="1" lang="en-GB" sz="1800" u="none" cap="none" strike="noStrike">
                <a:solidFill>
                  <a:schemeClr val="dk1"/>
                </a:solidFill>
                <a:latin typeface="Calibri"/>
                <a:ea typeface="Calibri"/>
                <a:cs typeface="Calibri"/>
                <a:sym typeface="Calibri"/>
              </a:rPr>
              <a:t> -children will access a ‘brain break’ outside when weather permits.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4"/>
          <p:cNvSpPr/>
          <p:nvPr/>
        </p:nvSpPr>
        <p:spPr>
          <a:xfrm>
            <a:off x="0" y="0"/>
            <a:ext cx="1613375" cy="1848582"/>
          </a:xfrm>
          <a:prstGeom prst="rect">
            <a:avLst/>
          </a:prstGeom>
          <a:no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5710cf7ebf_0_0"/>
          <p:cNvSpPr/>
          <p:nvPr/>
        </p:nvSpPr>
        <p:spPr>
          <a:xfrm>
            <a:off x="10497672" y="-12700"/>
            <a:ext cx="1613400" cy="1413000"/>
          </a:xfrm>
          <a:prstGeom prst="rect">
            <a:avLst/>
          </a:prstGeom>
          <a:noFill/>
          <a:ln>
            <a:noFill/>
          </a:ln>
        </p:spPr>
      </p:sp>
      <p:sp>
        <p:nvSpPr>
          <p:cNvPr id="145" name="Google Shape;145;g25710cf7ebf_0_0"/>
          <p:cNvSpPr txBox="1"/>
          <p:nvPr/>
        </p:nvSpPr>
        <p:spPr>
          <a:xfrm>
            <a:off x="3109912" y="533399"/>
            <a:ext cx="59721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Our Curriculum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g25710cf7ebf_0_0"/>
          <p:cNvSpPr/>
          <p:nvPr/>
        </p:nvSpPr>
        <p:spPr>
          <a:xfrm>
            <a:off x="111000" y="0"/>
            <a:ext cx="1613400" cy="1848600"/>
          </a:xfrm>
          <a:prstGeom prst="rect">
            <a:avLst/>
          </a:prstGeom>
          <a:noFill/>
          <a:ln>
            <a:noFill/>
          </a:ln>
        </p:spPr>
      </p:sp>
      <p:pic>
        <p:nvPicPr>
          <p:cNvPr id="147" name="Google Shape;147;g25710cf7ebf_0_0"/>
          <p:cNvPicPr preferRelativeResize="0"/>
          <p:nvPr/>
        </p:nvPicPr>
        <p:blipFill rotWithShape="1">
          <a:blip r:embed="rId3">
            <a:alphaModFix/>
          </a:blip>
          <a:srcRect b="17638" l="29098" r="31668" t="48814"/>
          <a:stretch/>
        </p:blipFill>
        <p:spPr>
          <a:xfrm>
            <a:off x="111000" y="2028325"/>
            <a:ext cx="5225198" cy="2396825"/>
          </a:xfrm>
          <a:prstGeom prst="rect">
            <a:avLst/>
          </a:prstGeom>
          <a:noFill/>
          <a:ln>
            <a:noFill/>
          </a:ln>
        </p:spPr>
      </p:pic>
      <p:pic>
        <p:nvPicPr>
          <p:cNvPr id="148" name="Google Shape;148;g25710cf7ebf_0_0"/>
          <p:cNvPicPr preferRelativeResize="0"/>
          <p:nvPr/>
        </p:nvPicPr>
        <p:blipFill rotWithShape="1">
          <a:blip r:embed="rId4">
            <a:alphaModFix/>
          </a:blip>
          <a:srcRect b="13925" l="28345" r="29778" t="28908"/>
          <a:stretch/>
        </p:blipFill>
        <p:spPr>
          <a:xfrm>
            <a:off x="6458975" y="2028326"/>
            <a:ext cx="5444851" cy="3987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
          <p:cNvSpPr/>
          <p:nvPr/>
        </p:nvSpPr>
        <p:spPr>
          <a:xfrm>
            <a:off x="10497672" y="-12700"/>
            <a:ext cx="1613366" cy="1412875"/>
          </a:xfrm>
          <a:prstGeom prst="rect">
            <a:avLst/>
          </a:prstGeom>
          <a:noFill/>
          <a:ln>
            <a:noFill/>
          </a:ln>
        </p:spPr>
      </p:sp>
      <p:sp>
        <p:nvSpPr>
          <p:cNvPr id="155" name="Google Shape;155;p3"/>
          <p:cNvSpPr txBox="1"/>
          <p:nvPr/>
        </p:nvSpPr>
        <p:spPr>
          <a:xfrm>
            <a:off x="3124949" y="103924"/>
            <a:ext cx="59721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chemeClr val="dk1"/>
                </a:solidFill>
                <a:latin typeface="Calibri"/>
                <a:ea typeface="Calibri"/>
                <a:cs typeface="Calibri"/>
                <a:sym typeface="Calibri"/>
              </a:rPr>
              <a:t>Our Curriculum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3"/>
          <p:cNvSpPr/>
          <p:nvPr/>
        </p:nvSpPr>
        <p:spPr>
          <a:xfrm>
            <a:off x="111000" y="0"/>
            <a:ext cx="1613375" cy="1848582"/>
          </a:xfrm>
          <a:prstGeom prst="rect">
            <a:avLst/>
          </a:prstGeom>
          <a:noFill/>
          <a:ln>
            <a:noFill/>
          </a:ln>
        </p:spPr>
      </p:sp>
      <p:pic>
        <p:nvPicPr>
          <p:cNvPr id="157" name="Google Shape;157;p3"/>
          <p:cNvPicPr preferRelativeResize="0"/>
          <p:nvPr/>
        </p:nvPicPr>
        <p:blipFill rotWithShape="1">
          <a:blip r:embed="rId3">
            <a:alphaModFix/>
          </a:blip>
          <a:srcRect b="0" l="0" r="0" t="0"/>
          <a:stretch/>
        </p:blipFill>
        <p:spPr>
          <a:xfrm>
            <a:off x="2482342" y="706575"/>
            <a:ext cx="7227322" cy="5247382"/>
          </a:xfrm>
          <a:prstGeom prst="rect">
            <a:avLst/>
          </a:prstGeom>
          <a:noFill/>
          <a:ln>
            <a:noFill/>
          </a:ln>
        </p:spPr>
      </p:pic>
      <p:pic>
        <p:nvPicPr>
          <p:cNvPr id="158" name="Google Shape;158;p3"/>
          <p:cNvPicPr preferRelativeResize="0"/>
          <p:nvPr/>
        </p:nvPicPr>
        <p:blipFill rotWithShape="1">
          <a:blip r:embed="rId4">
            <a:alphaModFix/>
          </a:blip>
          <a:srcRect b="17074" l="0" r="3138" t="0"/>
          <a:stretch/>
        </p:blipFill>
        <p:spPr>
          <a:xfrm>
            <a:off x="2482338" y="5953950"/>
            <a:ext cx="7227324" cy="720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2023-06-20T20:48:53Z</dcterms:created>
  <dc:creator>AGould</dc:creator>
</cp:coreProperties>
</file>